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2"/>
  </p:notesMasterIdLst>
  <p:sldIdLst>
    <p:sldId id="256" r:id="rId2"/>
    <p:sldId id="257" r:id="rId3"/>
    <p:sldId id="1977" r:id="rId4"/>
    <p:sldId id="1978" r:id="rId5"/>
    <p:sldId id="259" r:id="rId6"/>
    <p:sldId id="614" r:id="rId7"/>
    <p:sldId id="1976" r:id="rId8"/>
    <p:sldId id="607" r:id="rId9"/>
    <p:sldId id="262" r:id="rId10"/>
    <p:sldId id="1974" r:id="rId11"/>
    <p:sldId id="1975" r:id="rId12"/>
    <p:sldId id="575" r:id="rId13"/>
    <p:sldId id="615" r:id="rId14"/>
    <p:sldId id="258" r:id="rId15"/>
    <p:sldId id="266" r:id="rId16"/>
    <p:sldId id="267" r:id="rId17"/>
    <p:sldId id="265" r:id="rId18"/>
    <p:sldId id="268" r:id="rId19"/>
    <p:sldId id="269" r:id="rId20"/>
    <p:sldId id="270" r:id="rId21"/>
    <p:sldId id="271" r:id="rId22"/>
    <p:sldId id="272" r:id="rId23"/>
    <p:sldId id="273" r:id="rId24"/>
    <p:sldId id="274" r:id="rId25"/>
    <p:sldId id="275" r:id="rId26"/>
    <p:sldId id="276" r:id="rId27"/>
    <p:sldId id="277" r:id="rId28"/>
    <p:sldId id="278" r:id="rId29"/>
    <p:sldId id="286" r:id="rId30"/>
    <p:sldId id="287" r:id="rId31"/>
    <p:sldId id="288" r:id="rId32"/>
    <p:sldId id="289" r:id="rId33"/>
    <p:sldId id="290" r:id="rId34"/>
    <p:sldId id="291" r:id="rId35"/>
    <p:sldId id="292" r:id="rId36"/>
    <p:sldId id="293" r:id="rId37"/>
    <p:sldId id="294" r:id="rId38"/>
    <p:sldId id="295" r:id="rId39"/>
    <p:sldId id="296" r:id="rId40"/>
    <p:sldId id="602" r:id="rId41"/>
    <p:sldId id="603" r:id="rId42"/>
    <p:sldId id="279" r:id="rId43"/>
    <p:sldId id="280" r:id="rId44"/>
    <p:sldId id="281" r:id="rId45"/>
    <p:sldId id="282" r:id="rId46"/>
    <p:sldId id="283" r:id="rId47"/>
    <p:sldId id="284" r:id="rId48"/>
    <p:sldId id="285" r:id="rId49"/>
    <p:sldId id="625" r:id="rId50"/>
    <p:sldId id="297" r:id="rId51"/>
  </p:sldIdLst>
  <p:sldSz cx="9144000" cy="6858000" type="screen4x3"/>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2" roundtripDataSignature="AMtx7mgZntbCbma2PzZjQNV8H/9EUMHC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54" autoAdjust="0"/>
    <p:restoredTop sz="90719" autoAdjust="0"/>
  </p:normalViewPr>
  <p:slideViewPr>
    <p:cSldViewPr snapToGrid="0">
      <p:cViewPr>
        <p:scale>
          <a:sx n="70" d="100"/>
          <a:sy n="70" d="100"/>
        </p:scale>
        <p:origin x="1810" y="62"/>
      </p:cViewPr>
      <p:guideLst>
        <p:guide orient="horz" pos="2160"/>
        <p:guide pos="2880"/>
      </p:guideLst>
    </p:cSldViewPr>
  </p:slideViewPr>
  <p:outlineViewPr>
    <p:cViewPr>
      <p:scale>
        <a:sx n="33" d="100"/>
        <a:sy n="33" d="100"/>
      </p:scale>
      <p:origin x="0" y="-4738"/>
    </p:cViewPr>
  </p:outlineViewPr>
  <p:notesTextViewPr>
    <p:cViewPr>
      <p:scale>
        <a:sx n="33" d="100"/>
        <a:sy n="33"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62"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170238" cy="479425"/>
          </a:xfrm>
          <a:prstGeom prst="rect">
            <a:avLst/>
          </a:prstGeom>
          <a:noFill/>
          <a:ln>
            <a:noFill/>
          </a:ln>
        </p:spPr>
        <p:txBody>
          <a:bodyPr spcFirstLastPara="1" wrap="square" lIns="96650" tIns="48325" rIns="96650" bIns="48325" anchor="t" anchorCtr="0">
            <a:noAutofit/>
          </a:bodyPr>
          <a:lstStyle>
            <a:lvl1pPr marR="0" lvl="0" algn="l" rtl="0">
              <a:spcBef>
                <a:spcPts val="0"/>
              </a:spcBef>
              <a:spcAft>
                <a:spcPts val="0"/>
              </a:spcAft>
              <a:buSzPts val="1400"/>
              <a:buNone/>
              <a:defRPr sz="13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4143375" y="0"/>
            <a:ext cx="3170238" cy="479425"/>
          </a:xfrm>
          <a:prstGeom prst="rect">
            <a:avLst/>
          </a:prstGeom>
          <a:noFill/>
          <a:ln>
            <a:noFill/>
          </a:ln>
        </p:spPr>
        <p:txBody>
          <a:bodyPr spcFirstLastPara="1" wrap="square" lIns="96650" tIns="48325" rIns="96650" bIns="48325" anchor="t" anchorCtr="0">
            <a:noAutofit/>
          </a:bodyPr>
          <a:lstStyle>
            <a:lvl1pPr marR="0" lvl="0" algn="r" rtl="0">
              <a:spcBef>
                <a:spcPts val="0"/>
              </a:spcBef>
              <a:spcAft>
                <a:spcPts val="0"/>
              </a:spcAft>
              <a:buSzPts val="1400"/>
              <a:buNone/>
              <a:defRPr sz="13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120188"/>
            <a:ext cx="3170238" cy="479425"/>
          </a:xfrm>
          <a:prstGeom prst="rect">
            <a:avLst/>
          </a:prstGeom>
          <a:noFill/>
          <a:ln>
            <a:noFill/>
          </a:ln>
        </p:spPr>
        <p:txBody>
          <a:bodyPr spcFirstLastPara="1" wrap="square" lIns="96650" tIns="48325" rIns="96650" bIns="48325" anchor="b" anchorCtr="0">
            <a:noAutofit/>
          </a:bodyPr>
          <a:lstStyle>
            <a:lvl1pPr marR="0" lvl="0" algn="l" rtl="0">
              <a:spcBef>
                <a:spcPts val="0"/>
              </a:spcBef>
              <a:spcAft>
                <a:spcPts val="0"/>
              </a:spcAft>
              <a:buSzPts val="1400"/>
              <a:buNone/>
              <a:defRPr sz="13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b="0" i="0" u="none" strike="noStrike" cap="none">
                <a:solidFill>
                  <a:schemeClr val="dk1"/>
                </a:solidFill>
                <a:latin typeface="Arial"/>
                <a:ea typeface="Arial"/>
                <a:cs typeface="Arial"/>
                <a:sym typeface="Arial"/>
              </a:rPr>
              <a:t>‹#›</a:t>
            </a:fld>
            <a:endParaRPr sz="13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23" name="Google Shape;223;p1: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dirty="0"/>
          </a:p>
        </p:txBody>
      </p:sp>
      <p:sp>
        <p:nvSpPr>
          <p:cNvPr id="224" name="Google Shape;224;p1: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640"/>
              </a:spcBef>
              <a:spcAft>
                <a:spcPts val="0"/>
              </a:spcAft>
              <a:buSzPts val="3200"/>
              <a:buNone/>
            </a:pPr>
            <a:r>
              <a:rPr lang="vi-VN" altLang="en-US" sz="1200" dirty="0">
                <a:sym typeface="+mn-ea"/>
              </a:rPr>
              <a:t>Dương Thuỵ Hồng Ân - BEBEIU22274</a:t>
            </a:r>
            <a:r>
              <a:rPr lang="vi-VN" sz="1200" dirty="0">
                <a:sym typeface="+mn-ea"/>
              </a:rPr>
              <a:t>  </a:t>
            </a:r>
            <a:endParaRPr lang="vi-VN" sz="1200" dirty="0"/>
          </a:p>
          <a:p>
            <a:pPr marL="0" lvl="0" indent="0" algn="l" rtl="0">
              <a:spcBef>
                <a:spcPts val="640"/>
              </a:spcBef>
              <a:spcAft>
                <a:spcPts val="0"/>
              </a:spcAft>
              <a:buSzPts val="3200"/>
              <a:buNone/>
            </a:pPr>
            <a:r>
              <a:rPr lang="vi-VN" sz="1200" dirty="0">
                <a:sym typeface="+mn-ea"/>
              </a:rPr>
              <a:t>Đặng Thị Tuyết Như - BABAIU22277</a:t>
            </a:r>
            <a:endParaRPr lang="vi-VN" sz="1200" dirty="0"/>
          </a:p>
          <a:p>
            <a:pPr marL="0" lvl="0" indent="0" algn="l" rtl="0">
              <a:spcBef>
                <a:spcPts val="640"/>
              </a:spcBef>
              <a:spcAft>
                <a:spcPts val="0"/>
              </a:spcAft>
              <a:buSzPts val="3200"/>
              <a:buNone/>
            </a:pPr>
            <a:r>
              <a:rPr lang="vi-VN" sz="1200" dirty="0">
                <a:sym typeface="+mn-ea"/>
              </a:rPr>
              <a:t>Nguyễn Văn Kiên - BABAWE22214</a:t>
            </a:r>
            <a:endParaRPr lang="vi-VN" sz="1200" dirty="0"/>
          </a:p>
          <a:p>
            <a:pPr marL="0" lvl="0" indent="0" algn="l" rtl="0">
              <a:spcBef>
                <a:spcPts val="640"/>
              </a:spcBef>
              <a:spcAft>
                <a:spcPts val="0"/>
              </a:spcAft>
              <a:buSzPts val="3200"/>
              <a:buNone/>
            </a:pPr>
            <a:r>
              <a:rPr lang="vi-VN" sz="1200" dirty="0">
                <a:sym typeface="+mn-ea"/>
              </a:rPr>
              <a:t>Đặng Khánh Huyền - MAMAIU22066</a:t>
            </a:r>
            <a:endParaRPr lang="vi-VN" sz="1200" dirty="0"/>
          </a:p>
          <a:p>
            <a:pPr marL="0" lvl="0" indent="0" algn="l" rtl="0">
              <a:spcBef>
                <a:spcPts val="640"/>
              </a:spcBef>
              <a:spcAft>
                <a:spcPts val="0"/>
              </a:spcAft>
              <a:buSzPts val="3200"/>
              <a:buNone/>
            </a:pPr>
            <a:r>
              <a:rPr lang="vi-VN" sz="1200" dirty="0">
                <a:sym typeface="+mn-ea"/>
              </a:rPr>
              <a:t>Nguyễn Hoàng Nam Phương - BABAWE22409</a:t>
            </a:r>
            <a:endParaRPr lang="vi-VN" sz="1200" dirty="0"/>
          </a:p>
          <a:p>
            <a:pPr marL="0" lvl="0" indent="0" algn="l" rtl="0">
              <a:spcBef>
                <a:spcPts val="640"/>
              </a:spcBef>
              <a:spcAft>
                <a:spcPts val="0"/>
              </a:spcAft>
              <a:buSzPts val="3200"/>
              <a:buNone/>
            </a:pPr>
            <a:r>
              <a:rPr lang="vi-VN" sz="1200" dirty="0">
                <a:sym typeface="+mn-ea"/>
              </a:rPr>
              <a:t>Huỳnh Quốc Bảo - MAMAIU22082</a:t>
            </a:r>
          </a:p>
          <a:p>
            <a:pPr marL="0" lvl="0" indent="0" algn="l" rtl="0">
              <a:spcBef>
                <a:spcPts val="640"/>
              </a:spcBef>
              <a:spcAft>
                <a:spcPts val="0"/>
              </a:spcAft>
              <a:buSzPts val="3200"/>
              <a:buNone/>
            </a:pPr>
            <a:r>
              <a:rPr lang="vi-VN" sz="1200" dirty="0">
                <a:sym typeface="+mn-ea"/>
              </a:rPr>
              <a:t>Trần Ngọc Anh Thơ - MAMAIU22074</a:t>
            </a:r>
            <a:endParaRPr lang="vi-VN" sz="1200" dirty="0"/>
          </a:p>
          <a:p>
            <a:pPr marL="0" lvl="0" indent="0" algn="l" rtl="0">
              <a:spcBef>
                <a:spcPts val="640"/>
              </a:spcBef>
              <a:spcAft>
                <a:spcPts val="0"/>
              </a:spcAft>
              <a:buSzPts val="3200"/>
              <a:buNone/>
            </a:pPr>
            <a:r>
              <a:rPr lang="vi-VN" sz="1200" dirty="0">
                <a:sym typeface="+mn-ea"/>
              </a:rPr>
              <a:t>Nguyễn Thị Kim Phụng - BABAWE22355</a:t>
            </a:r>
            <a:endParaRPr lang="vi-VN" sz="1200" dirty="0"/>
          </a:p>
          <a:p>
            <a:pPr marL="0" indent="0">
              <a:buNone/>
            </a:pPr>
            <a:endParaRPr lang="vi-VN" sz="1200" dirty="0"/>
          </a:p>
          <a:p>
            <a:endParaRPr lang="en-US" dirty="0"/>
          </a:p>
          <a:p>
            <a:r>
              <a:rPr lang="en-US" dirty="0"/>
              <a:t>https://</a:t>
            </a:r>
            <a:r>
              <a:rPr lang="en-US" dirty="0" err="1"/>
              <a:t>timesofindia.indiatimes.com</a:t>
            </a:r>
            <a:r>
              <a:rPr lang="en-US" dirty="0"/>
              <a:t>/world/rest-of-world/assassination-attempt-on-putin-to-downfall-of-king-charles-predictions-by-baba-vanga-and-nostradamus-for-2024/</a:t>
            </a:r>
            <a:r>
              <a:rPr lang="en-US" dirty="0" err="1"/>
              <a:t>articleshow</a:t>
            </a:r>
            <a:r>
              <a:rPr lang="en-US" dirty="0"/>
              <a:t>/</a:t>
            </a:r>
            <a:r>
              <a:rPr lang="en-US" dirty="0" err="1"/>
              <a:t>107917558.cms</a:t>
            </a:r>
            <a:endParaRPr lang="en-US" dirty="0"/>
          </a:p>
        </p:txBody>
      </p:sp>
      <p:sp>
        <p:nvSpPr>
          <p:cNvPr id="4" name="Slide Number Placeholder 3"/>
          <p:cNvSpPr>
            <a:spLocks noGrp="1"/>
          </p:cNvSpPr>
          <p:nvPr>
            <p:ph type="sldNum" sz="quarter" idx="5"/>
          </p:nvPr>
        </p:nvSpPr>
        <p:spPr/>
        <p:txBody>
          <a:bodyPr/>
          <a:lstStyle/>
          <a:p>
            <a:fld id="{63812726-552D-4D87-84B8-28DD3C3A770A}" type="slidenum">
              <a:rPr lang="en-US" altLang="en-US" smtClean="0"/>
              <a:t>10</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timesofindia.indiatimes.com</a:t>
            </a:r>
            <a:r>
              <a:rPr lang="en-US" dirty="0"/>
              <a:t>/world/rest-of-world/assassination-attempt-on-putin-to-downfall-of-king-charles-predictions-by-baba-vanga-and-nostradamus-for-2024/</a:t>
            </a:r>
            <a:r>
              <a:rPr lang="en-US" dirty="0" err="1"/>
              <a:t>articleshow</a:t>
            </a:r>
            <a:r>
              <a:rPr lang="en-US" dirty="0"/>
              <a:t>/</a:t>
            </a:r>
            <a:r>
              <a:rPr lang="en-US" dirty="0" err="1"/>
              <a:t>107917558.cms</a:t>
            </a:r>
            <a:endParaRPr lang="en-US" dirty="0"/>
          </a:p>
        </p:txBody>
      </p:sp>
      <p:sp>
        <p:nvSpPr>
          <p:cNvPr id="4" name="Slide Number Placeholder 3"/>
          <p:cNvSpPr>
            <a:spLocks noGrp="1"/>
          </p:cNvSpPr>
          <p:nvPr>
            <p:ph type="sldNum" sz="quarter" idx="5"/>
          </p:nvPr>
        </p:nvSpPr>
        <p:spPr/>
        <p:txBody>
          <a:bodyPr/>
          <a:lstStyle/>
          <a:p>
            <a:fld id="{63812726-552D-4D87-84B8-28DD3C3A770A}" type="slidenum">
              <a:rPr lang="en-US" altLang="en-US" smtClean="0"/>
              <a:t>11</a:t>
            </a:fld>
            <a:endParaRPr lang="en-US" altLang="en-US"/>
          </a:p>
        </p:txBody>
      </p:sp>
    </p:spTree>
    <p:extLst>
      <p:ext uri="{BB962C8B-B14F-4D97-AF65-F5344CB8AC3E}">
        <p14:creationId xmlns:p14="http://schemas.microsoft.com/office/powerpoint/2010/main" val="3124204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812726-552D-4D87-84B8-28DD3C3A770A}" type="slidenum">
              <a:rPr lang="en-US" altLang="en-US" smtClean="0"/>
              <a:t>13</a:t>
            </a:fld>
            <a:endParaRPr lang="en-US" altLang="en-US"/>
          </a:p>
        </p:txBody>
      </p:sp>
    </p:spTree>
    <p:extLst>
      <p:ext uri="{BB962C8B-B14F-4D97-AF65-F5344CB8AC3E}">
        <p14:creationId xmlns:p14="http://schemas.microsoft.com/office/powerpoint/2010/main" val="1725832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79: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237" name="Google Shape;237;p7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10: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98" name="Google Shape;298;p10: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b="1" dirty="0"/>
              <a:t>Tip: Follow Rule of Three</a:t>
            </a:r>
            <a:r>
              <a:rPr lang="en-US" b="0" dirty="0"/>
              <a:t>: Have at least three observations before making an inductive conclusion. </a:t>
            </a:r>
            <a:endParaRPr dirty="0"/>
          </a:p>
        </p:txBody>
      </p:sp>
      <p:sp>
        <p:nvSpPr>
          <p:cNvPr id="299" name="Google Shape;299;p10: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1: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30" name="Google Shape;330;p11: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dirty="0"/>
          </a:p>
        </p:txBody>
      </p:sp>
      <p:sp>
        <p:nvSpPr>
          <p:cNvPr id="331" name="Google Shape;331;p11: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16</a:t>
            </a:fld>
            <a:endParaRPr sz="13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9: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292" name="Google Shape;292;p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12: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38" name="Google Shape;338;p12: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dirty="0"/>
              <a:t>Let’s suppose the teacher in the picture is me. My conclusion for </a:t>
            </a:r>
            <a:r>
              <a:rPr lang="en-US" b="1" dirty="0"/>
              <a:t>all students </a:t>
            </a:r>
            <a:r>
              <a:rPr lang="en-US" b="0" dirty="0"/>
              <a:t>in my class is based on a sample of only 10 students. A student of mine points out my reasoning mistake by comparing the small sample and a big population.</a:t>
            </a:r>
            <a:endParaRPr dirty="0"/>
          </a:p>
          <a:p>
            <a:pPr marL="0" lvl="0" indent="0" algn="l" rtl="0">
              <a:spcBef>
                <a:spcPts val="360"/>
              </a:spcBef>
              <a:spcAft>
                <a:spcPts val="0"/>
              </a:spcAft>
              <a:buNone/>
            </a:pPr>
            <a:endParaRPr b="0" dirty="0"/>
          </a:p>
          <a:p>
            <a:pPr marL="0" lvl="0" indent="0" algn="l" rtl="0">
              <a:spcBef>
                <a:spcPts val="360"/>
              </a:spcBef>
              <a:spcAft>
                <a:spcPts val="0"/>
              </a:spcAft>
              <a:buNone/>
            </a:pPr>
            <a:r>
              <a:rPr lang="en-US" b="0" dirty="0"/>
              <a:t>Advice: Do not hastily generalize (</a:t>
            </a:r>
            <a:r>
              <a:rPr lang="en-US" b="0" dirty="0" err="1"/>
              <a:t>vơ</a:t>
            </a:r>
            <a:r>
              <a:rPr lang="en-US" b="0" dirty="0"/>
              <a:t> </a:t>
            </a:r>
            <a:r>
              <a:rPr lang="en-US" b="0" dirty="0" err="1"/>
              <a:t>đũa</a:t>
            </a:r>
            <a:r>
              <a:rPr lang="en-US" b="0" dirty="0"/>
              <a:t> </a:t>
            </a:r>
            <a:r>
              <a:rPr lang="en-US" b="0" dirty="0" err="1"/>
              <a:t>cả</a:t>
            </a:r>
            <a:r>
              <a:rPr lang="en-US" b="0" dirty="0"/>
              <a:t> </a:t>
            </a:r>
            <a:r>
              <a:rPr lang="en-US" b="0" dirty="0" err="1"/>
              <a:t>nắm</a:t>
            </a:r>
            <a:r>
              <a:rPr lang="en-US" b="0" dirty="0"/>
              <a:t>); use moderate quantifiers instead to avoid oppositions or attacks.   </a:t>
            </a:r>
            <a:endParaRPr b="1" dirty="0"/>
          </a:p>
        </p:txBody>
      </p:sp>
      <p:sp>
        <p:nvSpPr>
          <p:cNvPr id="339" name="Google Shape;339;p12: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56" name="Google Shape;356;p13: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57" name="Google Shape;357;p13: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14: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69" name="Google Shape;369;p14: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In life, things keep changing when time shifts but when we make predictive arguments, we tend to assume that things stay the same. To point out a reasoning mistake, you look for possible causes of change.  </a:t>
            </a:r>
            <a:endParaRPr/>
          </a:p>
        </p:txBody>
      </p:sp>
      <p:sp>
        <p:nvSpPr>
          <p:cNvPr id="370" name="Google Shape;370;p14: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3cd3081c24_0_0: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3cd3081c24_0_0:notes"/>
          <p:cNvSpPr txBox="1">
            <a:spLocks noGrp="1"/>
          </p:cNvSpPr>
          <p:nvPr>
            <p:ph type="body" idx="1"/>
          </p:nvPr>
        </p:nvSpPr>
        <p:spPr>
          <a:xfrm>
            <a:off x="731838" y="4560888"/>
            <a:ext cx="58515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237" name="Google Shape;237;g13cd3081c24_0_0:notes"/>
          <p:cNvSpPr txBox="1">
            <a:spLocks noGrp="1"/>
          </p:cNvSpPr>
          <p:nvPr>
            <p:ph type="sldNum" idx="12"/>
          </p:nvPr>
        </p:nvSpPr>
        <p:spPr>
          <a:xfrm>
            <a:off x="4143375" y="9120188"/>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15: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87" name="Google Shape;387;p15: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a:t>Authority is the person/organization… that has power or expertise in a specific situation. In the example, businesswoman is the most suitable speaker about big data marketing, not the farmer or doctor. </a:t>
            </a:r>
            <a:endParaRPr/>
          </a:p>
          <a:p>
            <a:pPr marL="0" lvl="0" indent="0" algn="l" rtl="0">
              <a:spcBef>
                <a:spcPts val="360"/>
              </a:spcBef>
              <a:spcAft>
                <a:spcPts val="0"/>
              </a:spcAft>
              <a:buNone/>
            </a:pPr>
            <a:endParaRPr/>
          </a:p>
        </p:txBody>
      </p:sp>
      <p:sp>
        <p:nvSpPr>
          <p:cNvPr id="388" name="Google Shape;388;p15: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16: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00" name="Google Shape;400;p16: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dirty="0"/>
              <a:t>https://tinmoi-247.com/tai-chinh/tung-tin-gia-ve-ty-phu-pham-nhat-vuong-phai-boi-thuong-neu-gay-thiet-hai-cho-thi-truong-chung-khoan-1183277</a:t>
            </a:r>
            <a:endParaRPr dirty="0"/>
          </a:p>
        </p:txBody>
      </p:sp>
      <p:sp>
        <p:nvSpPr>
          <p:cNvPr id="401" name="Google Shape;401;p16: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17: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10" name="Google Shape;410;p17: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dirty="0"/>
              <a:t>https://tuoitre.vn/phat-ong-to-vi-hoan-75-trieu-dong-vi-tung-tin-that-thiet-ve-chu-tich-vingroup-pham-nhat-vuong-20220711185111615.htm</a:t>
            </a:r>
            <a:endParaRPr dirty="0"/>
          </a:p>
        </p:txBody>
      </p:sp>
      <p:sp>
        <p:nvSpPr>
          <p:cNvPr id="411" name="Google Shape;411;p17: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18: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31" name="Google Shape;431;p18: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432" name="Google Shape;432;p18: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1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48" name="Google Shape;448;p19: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360"/>
              </a:spcBef>
              <a:spcAft>
                <a:spcPts val="0"/>
              </a:spcAft>
              <a:buNone/>
            </a:pPr>
            <a:endParaRPr dirty="0"/>
          </a:p>
        </p:txBody>
      </p:sp>
      <p:sp>
        <p:nvSpPr>
          <p:cNvPr id="449" name="Google Shape;449;p19: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20: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59" name="Google Shape;459;p20: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dirty="0"/>
          </a:p>
        </p:txBody>
      </p:sp>
      <p:sp>
        <p:nvSpPr>
          <p:cNvPr id="460" name="Google Shape;460;p20: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21: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77" name="Google Shape;477;p21: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478" name="Google Shape;478;p21: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22: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90" name="Google Shape;490;p22: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dirty="0"/>
              <a:t>To make strong and cogent inductive arguments, we need reasonable premises and moderate conclusions. </a:t>
            </a:r>
            <a:endParaRPr dirty="0"/>
          </a:p>
        </p:txBody>
      </p:sp>
      <p:sp>
        <p:nvSpPr>
          <p:cNvPr id="491" name="Google Shape;491;p22: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30: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76" name="Google Shape;576;p30: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577" name="Google Shape;577;p30: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40832206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p31: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85" name="Google Shape;585;p31: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dirty="0"/>
              <a:t>By identifying the assumption, we can evaluate if the argument is weak or strong. In this example, if Josh really has 20 years of regular typing, then the conclusion is strong. In contrast, if he works as a typist for 20 years but he types really little at work, then the conclusion about an ‘efficient typist’ is less persuasive. </a:t>
            </a:r>
            <a:endParaRPr dirty="0"/>
          </a:p>
        </p:txBody>
      </p:sp>
      <p:sp>
        <p:nvSpPr>
          <p:cNvPr id="586" name="Google Shape;586;p31: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2685455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40" name="Google Shape;240;p3: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342900" lvl="0" indent="-342900" algn="l" rtl="0">
              <a:spcBef>
                <a:spcPts val="0"/>
              </a:spcBef>
              <a:spcAft>
                <a:spcPts val="0"/>
              </a:spcAft>
              <a:buClr>
                <a:srgbClr val="5BBE4E"/>
              </a:buClr>
              <a:buSzPts val="3200"/>
              <a:buFont typeface="Noto Sans Symbols"/>
              <a:buChar char="❖"/>
            </a:pPr>
            <a:r>
              <a:rPr lang="en-US" sz="3200">
                <a:solidFill>
                  <a:srgbClr val="080808"/>
                </a:solidFill>
              </a:rPr>
              <a:t>Nguyen Minh An - BEBEIU22185</a:t>
            </a:r>
            <a:endParaRPr sz="3200">
              <a:solidFill>
                <a:srgbClr val="080808"/>
              </a:solidFill>
            </a:endParaRPr>
          </a:p>
          <a:p>
            <a:pPr marL="342900" lvl="0" indent="-342900" algn="l" rtl="0">
              <a:spcBef>
                <a:spcPts val="640"/>
              </a:spcBef>
              <a:spcAft>
                <a:spcPts val="0"/>
              </a:spcAft>
              <a:buClr>
                <a:srgbClr val="5BBE4E"/>
              </a:buClr>
              <a:buSzPts val="3200"/>
              <a:buFont typeface="Noto Sans Symbols"/>
              <a:buChar char="❖"/>
            </a:pPr>
            <a:r>
              <a:rPr lang="en-US" sz="3200">
                <a:solidFill>
                  <a:srgbClr val="080808"/>
                </a:solidFill>
              </a:rPr>
              <a:t> Vu Cao Bang - BEBEIU22014  </a:t>
            </a:r>
            <a:endParaRPr sz="3200">
              <a:solidFill>
                <a:srgbClr val="080808"/>
              </a:solidFill>
            </a:endParaRPr>
          </a:p>
          <a:p>
            <a:pPr marL="342900" lvl="0" indent="-342900" algn="l" rtl="0">
              <a:spcBef>
                <a:spcPts val="640"/>
              </a:spcBef>
              <a:spcAft>
                <a:spcPts val="0"/>
              </a:spcAft>
              <a:buClr>
                <a:srgbClr val="5BBE4E"/>
              </a:buClr>
              <a:buSzPts val="3200"/>
              <a:buFont typeface="Noto Sans Symbols"/>
              <a:buChar char="❖"/>
            </a:pPr>
            <a:r>
              <a:rPr lang="en-US" sz="3200">
                <a:solidFill>
                  <a:srgbClr val="080808"/>
                </a:solidFill>
              </a:rPr>
              <a:t> Tran Thi Ngoc Diep - BEBEIU22183  </a:t>
            </a:r>
            <a:endParaRPr sz="3200">
              <a:solidFill>
                <a:srgbClr val="080808"/>
              </a:solidFill>
            </a:endParaRPr>
          </a:p>
          <a:p>
            <a:pPr marL="342900" lvl="0" indent="-342900" algn="l" rtl="0">
              <a:spcBef>
                <a:spcPts val="640"/>
              </a:spcBef>
              <a:spcAft>
                <a:spcPts val="0"/>
              </a:spcAft>
              <a:buClr>
                <a:srgbClr val="5BBE4E"/>
              </a:buClr>
              <a:buSzPts val="3200"/>
              <a:buFont typeface="Noto Sans Symbols"/>
              <a:buChar char="❖"/>
            </a:pPr>
            <a:r>
              <a:rPr lang="en-US" sz="3200">
                <a:solidFill>
                  <a:srgbClr val="080808"/>
                </a:solidFill>
              </a:rPr>
              <a:t> Nguyen Do Quoc Hai - BEBEIU22032  </a:t>
            </a:r>
            <a:endParaRPr sz="3200">
              <a:solidFill>
                <a:srgbClr val="080808"/>
              </a:solidFill>
            </a:endParaRPr>
          </a:p>
          <a:p>
            <a:pPr marL="342900" lvl="0" indent="-342900" algn="l" rtl="0">
              <a:spcBef>
                <a:spcPts val="640"/>
              </a:spcBef>
              <a:spcAft>
                <a:spcPts val="0"/>
              </a:spcAft>
              <a:buClr>
                <a:srgbClr val="5BBE4E"/>
              </a:buClr>
              <a:buSzPts val="3200"/>
              <a:buFont typeface="Noto Sans Symbols"/>
              <a:buChar char="❖"/>
            </a:pPr>
            <a:r>
              <a:rPr lang="en-US" sz="3200">
                <a:solidFill>
                  <a:srgbClr val="080808"/>
                </a:solidFill>
              </a:rPr>
              <a:t> Ngo Minh Khoi - BEBEIU22063</a:t>
            </a:r>
            <a:endParaRPr sz="3200">
              <a:solidFill>
                <a:srgbClr val="080808"/>
              </a:solidFill>
            </a:endParaRPr>
          </a:p>
          <a:p>
            <a:pPr marL="342900" lvl="0" indent="-342900" algn="l" rtl="0">
              <a:spcBef>
                <a:spcPts val="640"/>
              </a:spcBef>
              <a:spcAft>
                <a:spcPts val="0"/>
              </a:spcAft>
              <a:buClr>
                <a:srgbClr val="5BBE4E"/>
              </a:buClr>
              <a:buSzPts val="3200"/>
              <a:buFont typeface="Noto Sans Symbols"/>
              <a:buChar char="❖"/>
            </a:pPr>
            <a:r>
              <a:rPr lang="en-US" sz="3200">
                <a:solidFill>
                  <a:srgbClr val="080808"/>
                </a:solidFill>
              </a:rPr>
              <a:t> Nguyen Quoc Trung Nhan - BEBEIU22184</a:t>
            </a:r>
            <a:endParaRPr sz="3200">
              <a:solidFill>
                <a:srgbClr val="080808"/>
              </a:solidFill>
            </a:endParaRPr>
          </a:p>
          <a:p>
            <a:pPr marL="342900" lvl="0" indent="-342900" algn="l" rtl="0">
              <a:spcBef>
                <a:spcPts val="640"/>
              </a:spcBef>
              <a:spcAft>
                <a:spcPts val="0"/>
              </a:spcAft>
              <a:buClr>
                <a:srgbClr val="5BBE4E"/>
              </a:buClr>
              <a:buSzPts val="3200"/>
              <a:buFont typeface="Noto Sans Symbols"/>
              <a:buChar char="❖"/>
            </a:pPr>
            <a:r>
              <a:rPr lang="en-US" sz="3200">
                <a:solidFill>
                  <a:srgbClr val="080808"/>
                </a:solidFill>
              </a:rPr>
              <a:t> Vo Duc Trong - BEBEIU22155</a:t>
            </a:r>
            <a:endParaRPr sz="3200">
              <a:solidFill>
                <a:srgbClr val="080808"/>
              </a:solidFill>
            </a:endParaRPr>
          </a:p>
          <a:p>
            <a:pPr marL="342900" lvl="0" indent="-342900" algn="l" rtl="0">
              <a:spcBef>
                <a:spcPts val="640"/>
              </a:spcBef>
              <a:spcAft>
                <a:spcPts val="0"/>
              </a:spcAft>
              <a:buClr>
                <a:srgbClr val="5BBE4E"/>
              </a:buClr>
              <a:buSzPts val="3200"/>
              <a:buFont typeface="Noto Sans Symbols"/>
              <a:buChar char="❖"/>
            </a:pPr>
            <a:r>
              <a:rPr lang="en-US" sz="3200">
                <a:solidFill>
                  <a:srgbClr val="080808"/>
                </a:solidFill>
              </a:rPr>
              <a:t> Lam Hoang Xuan Yen - BEBEIU22272 </a:t>
            </a:r>
            <a:endParaRPr sz="3200">
              <a:solidFill>
                <a:srgbClr val="080808"/>
              </a:solidFill>
            </a:endParaRPr>
          </a:p>
          <a:p>
            <a:pPr marL="0" lvl="0" indent="0" algn="l" rtl="0">
              <a:spcBef>
                <a:spcPts val="0"/>
              </a:spcBef>
              <a:spcAft>
                <a:spcPts val="0"/>
              </a:spcAft>
              <a:buNone/>
            </a:pPr>
            <a:endParaRPr/>
          </a:p>
        </p:txBody>
      </p:sp>
      <p:sp>
        <p:nvSpPr>
          <p:cNvPr id="241" name="Google Shape;241;p3: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p32: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94" name="Google Shape;594;p32: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dirty="0"/>
              <a:t>This question type points out the reasoning mistakes/flaws. This analogy gives all similarities between the two groups of plants, but the question needs a dissimilarity to weaken the conclusion. </a:t>
            </a:r>
            <a:endParaRPr dirty="0"/>
          </a:p>
        </p:txBody>
      </p:sp>
      <p:sp>
        <p:nvSpPr>
          <p:cNvPr id="595" name="Google Shape;595;p32: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31</a:t>
            </a:fld>
            <a:endParaRPr/>
          </a:p>
        </p:txBody>
      </p:sp>
    </p:spTree>
    <p:extLst>
      <p:ext uri="{BB962C8B-B14F-4D97-AF65-F5344CB8AC3E}">
        <p14:creationId xmlns:p14="http://schemas.microsoft.com/office/powerpoint/2010/main" val="29971909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3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03" name="Google Shape;603;p33: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dirty="0"/>
              <a:t>This type of question asks you to give one more premise to make the conclusion stronger. In other words, strengthen questions agree with the conclusion. </a:t>
            </a:r>
            <a:endParaRPr dirty="0"/>
          </a:p>
        </p:txBody>
      </p:sp>
      <p:sp>
        <p:nvSpPr>
          <p:cNvPr id="604" name="Google Shape;604;p33: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32</a:t>
            </a:fld>
            <a:endParaRPr/>
          </a:p>
        </p:txBody>
      </p:sp>
    </p:spTree>
    <p:extLst>
      <p:ext uri="{BB962C8B-B14F-4D97-AF65-F5344CB8AC3E}">
        <p14:creationId xmlns:p14="http://schemas.microsoft.com/office/powerpoint/2010/main" val="3242274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34: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612" name="Google Shape;612;p34: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40873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35: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18" name="Google Shape;618;p35: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dirty="0"/>
              <a:t>Explanation: The conclusion is ‘Photography is </a:t>
            </a:r>
            <a:r>
              <a:rPr lang="en-US" b="1" u="sng" dirty="0"/>
              <a:t>no longer an art form</a:t>
            </a:r>
            <a:r>
              <a:rPr lang="en-US" dirty="0"/>
              <a:t>’ because people simply point the camera at the </a:t>
            </a:r>
            <a:r>
              <a:rPr lang="en-US" b="1" u="sng" dirty="0"/>
              <a:t>subject</a:t>
            </a:r>
            <a:r>
              <a:rPr lang="en-US" dirty="0"/>
              <a:t> and take a picture. </a:t>
            </a:r>
            <a:endParaRPr dirty="0"/>
          </a:p>
          <a:p>
            <a:pPr marL="0" lvl="0" indent="0" algn="l" rtl="0">
              <a:spcBef>
                <a:spcPts val="360"/>
              </a:spcBef>
              <a:spcAft>
                <a:spcPts val="0"/>
              </a:spcAft>
              <a:buNone/>
            </a:pPr>
            <a:endParaRPr dirty="0"/>
          </a:p>
          <a:p>
            <a:pPr marL="0" lvl="0" indent="0" algn="l" rtl="0">
              <a:spcBef>
                <a:spcPts val="360"/>
              </a:spcBef>
              <a:spcAft>
                <a:spcPts val="0"/>
              </a:spcAft>
              <a:buNone/>
            </a:pPr>
            <a:r>
              <a:rPr lang="en-US" b="1" dirty="0"/>
              <a:t>Answer A: </a:t>
            </a:r>
            <a:r>
              <a:rPr lang="en-US" dirty="0"/>
              <a:t>This means the speaker assumes the subject itself is NOT a form of art. </a:t>
            </a:r>
            <a:endParaRPr dirty="0"/>
          </a:p>
        </p:txBody>
      </p:sp>
      <p:sp>
        <p:nvSpPr>
          <p:cNvPr id="619" name="Google Shape;619;p35: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34</a:t>
            </a:fld>
            <a:endParaRPr/>
          </a:p>
        </p:txBody>
      </p:sp>
    </p:spTree>
    <p:extLst>
      <p:ext uri="{BB962C8B-B14F-4D97-AF65-F5344CB8AC3E}">
        <p14:creationId xmlns:p14="http://schemas.microsoft.com/office/powerpoint/2010/main" val="40378898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36: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28" name="Google Shape;628;p36: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Explanation: ‘Weaken’ means you don’t agree with the conclusion and you point out a mistake in it. </a:t>
            </a:r>
            <a:endParaRPr/>
          </a:p>
          <a:p>
            <a:pPr marL="0" lvl="0" indent="0" algn="l" rtl="0">
              <a:spcBef>
                <a:spcPts val="360"/>
              </a:spcBef>
              <a:spcAft>
                <a:spcPts val="0"/>
              </a:spcAft>
              <a:buNone/>
            </a:pPr>
            <a:endParaRPr/>
          </a:p>
          <a:p>
            <a:pPr marL="0" lvl="0" indent="0" algn="l" rtl="0">
              <a:spcBef>
                <a:spcPts val="360"/>
              </a:spcBef>
              <a:spcAft>
                <a:spcPts val="0"/>
              </a:spcAft>
              <a:buNone/>
            </a:pPr>
            <a:r>
              <a:rPr lang="en-US"/>
              <a:t>This is a causal argument: According to the speaker, the cause of unsafe food are from harmful effects of additives. If you don’t agree that only natural ingredients make safe food, you point out another cause that these natural substances have harmful effects as well. </a:t>
            </a:r>
            <a:endParaRPr/>
          </a:p>
          <a:p>
            <a:pPr marL="0" lvl="0" indent="0" algn="l" rtl="0">
              <a:spcBef>
                <a:spcPts val="360"/>
              </a:spcBef>
              <a:spcAft>
                <a:spcPts val="0"/>
              </a:spcAft>
              <a:buNone/>
            </a:pPr>
            <a:endParaRPr/>
          </a:p>
          <a:p>
            <a:pPr marL="0" lvl="0" indent="0" algn="l" rtl="0">
              <a:spcBef>
                <a:spcPts val="360"/>
              </a:spcBef>
              <a:spcAft>
                <a:spcPts val="0"/>
              </a:spcAft>
              <a:buNone/>
            </a:pPr>
            <a:r>
              <a:rPr lang="en-US" b="1"/>
              <a:t>Answer</a:t>
            </a:r>
            <a:r>
              <a:rPr lang="en-US"/>
              <a:t> </a:t>
            </a:r>
            <a:r>
              <a:rPr lang="en-US" b="1"/>
              <a:t>B </a:t>
            </a:r>
            <a:r>
              <a:rPr lang="en-US"/>
              <a:t>does that. </a:t>
            </a:r>
            <a:endParaRPr/>
          </a:p>
        </p:txBody>
      </p:sp>
      <p:sp>
        <p:nvSpPr>
          <p:cNvPr id="629" name="Google Shape;629;p36: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35</a:t>
            </a:fld>
            <a:endParaRPr/>
          </a:p>
        </p:txBody>
      </p:sp>
    </p:spTree>
    <p:extLst>
      <p:ext uri="{BB962C8B-B14F-4D97-AF65-F5344CB8AC3E}">
        <p14:creationId xmlns:p14="http://schemas.microsoft.com/office/powerpoint/2010/main" val="12457403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37: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38" name="Google Shape;638;p37: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Assumption A is from the premise that sourness of the fruit is removed before it is grown for sale in the U.S (conclusion).</a:t>
            </a:r>
            <a:endParaRPr/>
          </a:p>
          <a:p>
            <a:pPr marL="0" lvl="0" indent="0" algn="l" rtl="0">
              <a:spcBef>
                <a:spcPts val="360"/>
              </a:spcBef>
              <a:spcAft>
                <a:spcPts val="0"/>
              </a:spcAft>
              <a:buNone/>
            </a:pPr>
            <a:endParaRPr/>
          </a:p>
          <a:p>
            <a:pPr marL="0" lvl="0" indent="0" algn="l" rtl="0">
              <a:spcBef>
                <a:spcPts val="360"/>
              </a:spcBef>
              <a:spcAft>
                <a:spcPts val="0"/>
              </a:spcAft>
              <a:buNone/>
            </a:pPr>
            <a:r>
              <a:rPr lang="en-US"/>
              <a:t>Assumption B is from the premise that the fruit can provide almost all the daily vitamin requirement, so the producer tis trying it in a new market (the U.S). This may be a wrong assumption the process may also remove the vitamin. However, the question just asks us about finding ALL the assumptions to select the one that is NOT assumed (except). </a:t>
            </a:r>
            <a:endParaRPr/>
          </a:p>
          <a:p>
            <a:pPr marL="0" lvl="0" indent="0" algn="l" rtl="0">
              <a:spcBef>
                <a:spcPts val="360"/>
              </a:spcBef>
              <a:spcAft>
                <a:spcPts val="0"/>
              </a:spcAft>
              <a:buNone/>
            </a:pPr>
            <a:endParaRPr/>
          </a:p>
          <a:p>
            <a:pPr marL="0" lvl="0" indent="0" algn="l" rtl="0">
              <a:spcBef>
                <a:spcPts val="360"/>
              </a:spcBef>
              <a:spcAft>
                <a:spcPts val="0"/>
              </a:spcAft>
              <a:buNone/>
            </a:pPr>
            <a:r>
              <a:rPr lang="en-US"/>
              <a:t>Assumption C: The producer is targeting the U.S. for the product, so he/she assumes that it is a new market. </a:t>
            </a:r>
            <a:endParaRPr/>
          </a:p>
          <a:p>
            <a:pPr marL="0" lvl="0" indent="0" algn="l" rtl="0">
              <a:spcBef>
                <a:spcPts val="360"/>
              </a:spcBef>
              <a:spcAft>
                <a:spcPts val="0"/>
              </a:spcAft>
              <a:buNone/>
            </a:pPr>
            <a:endParaRPr/>
          </a:p>
          <a:p>
            <a:pPr marL="0" lvl="0" indent="0" algn="l" rtl="0">
              <a:spcBef>
                <a:spcPts val="360"/>
              </a:spcBef>
              <a:spcAft>
                <a:spcPts val="0"/>
              </a:spcAft>
              <a:buNone/>
            </a:pPr>
            <a:r>
              <a:rPr lang="en-US"/>
              <a:t>Assumption E: The producer just tries to solve the problem of sourness, so he/she assumes there are no other problems/complaints about this fruit. </a:t>
            </a:r>
            <a:endParaRPr/>
          </a:p>
          <a:p>
            <a:pPr marL="0" lvl="0" indent="0" algn="l" rtl="0">
              <a:spcBef>
                <a:spcPts val="360"/>
              </a:spcBef>
              <a:spcAft>
                <a:spcPts val="0"/>
              </a:spcAft>
              <a:buNone/>
            </a:pPr>
            <a:endParaRPr/>
          </a:p>
          <a:p>
            <a:pPr marL="0" lvl="0" indent="0" algn="l" rtl="0">
              <a:spcBef>
                <a:spcPts val="360"/>
              </a:spcBef>
              <a:spcAft>
                <a:spcPts val="0"/>
              </a:spcAft>
              <a:buNone/>
            </a:pPr>
            <a:r>
              <a:rPr lang="en-US" b="1"/>
              <a:t>Answer: D </a:t>
            </a:r>
            <a:r>
              <a:rPr lang="en-US"/>
              <a:t>is not an assumption because the word ‘</a:t>
            </a:r>
            <a:r>
              <a:rPr lang="en-US" b="1"/>
              <a:t>only</a:t>
            </a:r>
            <a:r>
              <a:rPr lang="en-US"/>
              <a:t>’ is extreme: the speaker says the fruit is used in salads, but he/she does not exclude other uses of the fruit. </a:t>
            </a:r>
            <a:endParaRPr/>
          </a:p>
          <a:p>
            <a:pPr marL="0" lvl="0" indent="0" algn="l" rtl="0">
              <a:spcBef>
                <a:spcPts val="360"/>
              </a:spcBef>
              <a:spcAft>
                <a:spcPts val="0"/>
              </a:spcAft>
              <a:buNone/>
            </a:pPr>
            <a:r>
              <a:rPr lang="en-US"/>
              <a:t> </a:t>
            </a:r>
            <a:endParaRPr/>
          </a:p>
        </p:txBody>
      </p:sp>
      <p:sp>
        <p:nvSpPr>
          <p:cNvPr id="639" name="Google Shape;639;p37: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36</a:t>
            </a:fld>
            <a:endParaRPr/>
          </a:p>
        </p:txBody>
      </p:sp>
    </p:spTree>
    <p:extLst>
      <p:ext uri="{BB962C8B-B14F-4D97-AF65-F5344CB8AC3E}">
        <p14:creationId xmlns:p14="http://schemas.microsoft.com/office/powerpoint/2010/main" val="18601239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38: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48" name="Google Shape;648;p38: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‘Strengthen’ means you agree with the conclusion and you provide more premises to make it stronger. Here, Barbie’s conclusion is she should use an agent, not selling on the Internet. </a:t>
            </a:r>
            <a:endParaRPr/>
          </a:p>
          <a:p>
            <a:pPr marL="0" lvl="0" indent="0" algn="l" rtl="0">
              <a:spcBef>
                <a:spcPts val="360"/>
              </a:spcBef>
              <a:spcAft>
                <a:spcPts val="0"/>
              </a:spcAft>
              <a:buNone/>
            </a:pPr>
            <a:endParaRPr/>
          </a:p>
          <a:p>
            <a:pPr marL="0" lvl="0" indent="0" algn="l" rtl="0">
              <a:spcBef>
                <a:spcPts val="360"/>
              </a:spcBef>
              <a:spcAft>
                <a:spcPts val="0"/>
              </a:spcAft>
              <a:buNone/>
            </a:pPr>
            <a:r>
              <a:rPr lang="en-US"/>
              <a:t>A strengthens the Barbie’s conclusion because selling on the Internet obtains a lower price. </a:t>
            </a:r>
            <a:endParaRPr/>
          </a:p>
          <a:p>
            <a:pPr marL="0" lvl="0" indent="0" algn="l" rtl="0">
              <a:spcBef>
                <a:spcPts val="360"/>
              </a:spcBef>
              <a:spcAft>
                <a:spcPts val="0"/>
              </a:spcAft>
              <a:buNone/>
            </a:pPr>
            <a:endParaRPr/>
          </a:p>
          <a:p>
            <a:pPr marL="0" lvl="0" indent="0" algn="l" rtl="0">
              <a:spcBef>
                <a:spcPts val="360"/>
              </a:spcBef>
              <a:spcAft>
                <a:spcPts val="0"/>
              </a:spcAft>
              <a:buNone/>
            </a:pPr>
            <a:r>
              <a:rPr lang="en-US"/>
              <a:t>B weakens Barbie’s conclusion because of Barbie’s low probability of success. </a:t>
            </a:r>
            <a:endParaRPr/>
          </a:p>
          <a:p>
            <a:pPr marL="0" lvl="0" indent="0" algn="l" rtl="0">
              <a:spcBef>
                <a:spcPts val="360"/>
              </a:spcBef>
              <a:spcAft>
                <a:spcPts val="0"/>
              </a:spcAft>
              <a:buNone/>
            </a:pPr>
            <a:endParaRPr/>
          </a:p>
          <a:p>
            <a:pPr marL="0" lvl="0" indent="0" algn="l" rtl="0">
              <a:spcBef>
                <a:spcPts val="360"/>
              </a:spcBef>
              <a:spcAft>
                <a:spcPts val="0"/>
              </a:spcAft>
              <a:buNone/>
            </a:pPr>
            <a:r>
              <a:rPr lang="en-US"/>
              <a:t>C weakens Barbie’s conclusion because Barbie cannot sell easily if there are nearly no buyers. </a:t>
            </a:r>
            <a:endParaRPr/>
          </a:p>
          <a:p>
            <a:pPr marL="0" lvl="0" indent="0" algn="l" rtl="0">
              <a:spcBef>
                <a:spcPts val="360"/>
              </a:spcBef>
              <a:spcAft>
                <a:spcPts val="0"/>
              </a:spcAft>
              <a:buNone/>
            </a:pPr>
            <a:endParaRPr/>
          </a:p>
          <a:p>
            <a:pPr marL="0" marR="0" lvl="0" indent="0" algn="l" rtl="0">
              <a:lnSpc>
                <a:spcPct val="100000"/>
              </a:lnSpc>
              <a:spcBef>
                <a:spcPts val="360"/>
              </a:spcBef>
              <a:spcAft>
                <a:spcPts val="0"/>
              </a:spcAft>
              <a:buClr>
                <a:schemeClr val="dk1"/>
              </a:buClr>
              <a:buSzPts val="1200"/>
              <a:buFont typeface="Arial"/>
              <a:buNone/>
            </a:pPr>
            <a:r>
              <a:rPr lang="en-US"/>
              <a:t>D weakens Barbie’s conclusion because selling on the Internet has more benefits. </a:t>
            </a:r>
            <a:endParaRPr/>
          </a:p>
          <a:p>
            <a:pPr marL="0" marR="0" lvl="0" indent="0" algn="l" rtl="0">
              <a:lnSpc>
                <a:spcPct val="100000"/>
              </a:lnSpc>
              <a:spcBef>
                <a:spcPts val="360"/>
              </a:spcBef>
              <a:spcAft>
                <a:spcPts val="0"/>
              </a:spcAft>
              <a:buClr>
                <a:schemeClr val="dk1"/>
              </a:buClr>
              <a:buSzPts val="1200"/>
              <a:buFont typeface="Arial"/>
              <a:buNone/>
            </a:pPr>
            <a:endParaRPr/>
          </a:p>
          <a:p>
            <a:pPr marL="0" marR="0" lvl="0" indent="0" algn="l" rtl="0">
              <a:lnSpc>
                <a:spcPct val="100000"/>
              </a:lnSpc>
              <a:spcBef>
                <a:spcPts val="360"/>
              </a:spcBef>
              <a:spcAft>
                <a:spcPts val="0"/>
              </a:spcAft>
              <a:buClr>
                <a:schemeClr val="dk1"/>
              </a:buClr>
              <a:buSzPts val="1200"/>
              <a:buFont typeface="Arial"/>
              <a:buNone/>
            </a:pPr>
            <a:r>
              <a:rPr lang="en-US" b="1"/>
              <a:t>Answer: A</a:t>
            </a:r>
            <a:endParaRPr/>
          </a:p>
          <a:p>
            <a:pPr marL="0" lvl="0" indent="0" algn="l" rtl="0">
              <a:spcBef>
                <a:spcPts val="360"/>
              </a:spcBef>
              <a:spcAft>
                <a:spcPts val="0"/>
              </a:spcAft>
              <a:buNone/>
            </a:pPr>
            <a:endParaRPr/>
          </a:p>
        </p:txBody>
      </p:sp>
      <p:sp>
        <p:nvSpPr>
          <p:cNvPr id="649" name="Google Shape;649;p38: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37</a:t>
            </a:fld>
            <a:endParaRPr/>
          </a:p>
        </p:txBody>
      </p:sp>
    </p:spTree>
    <p:extLst>
      <p:ext uri="{BB962C8B-B14F-4D97-AF65-F5344CB8AC3E}">
        <p14:creationId xmlns:p14="http://schemas.microsoft.com/office/powerpoint/2010/main" val="19150465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3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58" name="Google Shape;658;p39: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‘Weaken’ means you do not agree with the conclusion: ‘French are very fond of junk food.’  In this causal argument, the speaker assumes that </a:t>
            </a:r>
            <a:r>
              <a:rPr lang="en-US" sz="1200">
                <a:latin typeface="Calibri"/>
                <a:ea typeface="Calibri"/>
                <a:cs typeface="Calibri"/>
                <a:sym typeface="Calibri"/>
              </a:rPr>
              <a:t>more American restaurants selling burgers and fries are found in Paris because more French like junk food (positive correlation)</a:t>
            </a:r>
            <a:endParaRPr/>
          </a:p>
          <a:p>
            <a:pPr marL="0" lvl="0" indent="0" algn="l" rtl="0">
              <a:spcBef>
                <a:spcPts val="360"/>
              </a:spcBef>
              <a:spcAft>
                <a:spcPts val="0"/>
              </a:spcAft>
              <a:buNone/>
            </a:pPr>
            <a:endParaRPr sz="1200">
              <a:latin typeface="Calibri"/>
              <a:ea typeface="Calibri"/>
              <a:cs typeface="Calibri"/>
              <a:sym typeface="Calibri"/>
            </a:endParaRPr>
          </a:p>
          <a:p>
            <a:pPr marL="0" lvl="0" indent="0" algn="l" rtl="0">
              <a:spcBef>
                <a:spcPts val="360"/>
              </a:spcBef>
              <a:spcAft>
                <a:spcPts val="0"/>
              </a:spcAft>
              <a:buNone/>
            </a:pPr>
            <a:r>
              <a:rPr lang="en-US" sz="1200" b="1">
                <a:latin typeface="Calibri"/>
                <a:ea typeface="Calibri"/>
                <a:cs typeface="Calibri"/>
                <a:sym typeface="Calibri"/>
              </a:rPr>
              <a:t>Answer D: points out another cause </a:t>
            </a:r>
            <a:r>
              <a:rPr lang="en-US" sz="1200">
                <a:latin typeface="Calibri"/>
                <a:ea typeface="Calibri"/>
                <a:cs typeface="Calibri"/>
                <a:sym typeface="Calibri"/>
              </a:rPr>
              <a:t>of more American restaurants are found there: for American tourists, not for French.  </a:t>
            </a:r>
            <a:endParaRPr/>
          </a:p>
        </p:txBody>
      </p:sp>
      <p:sp>
        <p:nvSpPr>
          <p:cNvPr id="659" name="Google Shape;659;p39: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38</a:t>
            </a:fld>
            <a:endParaRPr/>
          </a:p>
        </p:txBody>
      </p:sp>
    </p:spTree>
    <p:extLst>
      <p:ext uri="{BB962C8B-B14F-4D97-AF65-F5344CB8AC3E}">
        <p14:creationId xmlns:p14="http://schemas.microsoft.com/office/powerpoint/2010/main" val="42777685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p40: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67" name="Google Shape;667;p40: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668" name="Google Shape;668;p40: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39</a:t>
            </a:fld>
            <a:endParaRPr/>
          </a:p>
        </p:txBody>
      </p:sp>
    </p:spTree>
    <p:extLst>
      <p:ext uri="{BB962C8B-B14F-4D97-AF65-F5344CB8AC3E}">
        <p14:creationId xmlns:p14="http://schemas.microsoft.com/office/powerpoint/2010/main" val="40204747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300" b="0" i="0" u="none" strike="noStrike" cap="none" smtClean="0">
                <a:solidFill>
                  <a:schemeClr val="dk1"/>
                </a:solidFill>
                <a:latin typeface="Arial"/>
                <a:ea typeface="Arial"/>
                <a:cs typeface="Arial"/>
                <a:sym typeface="Arial"/>
              </a:rPr>
              <a:t>41</a:t>
            </a:fld>
            <a:endParaRPr lang="en-US" sz="13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071835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40" name="Google Shape;240;p3: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342900" lvl="0" indent="-342900" algn="l" rtl="0">
              <a:spcBef>
                <a:spcPts val="0"/>
              </a:spcBef>
              <a:spcAft>
                <a:spcPts val="0"/>
              </a:spcAft>
              <a:buClr>
                <a:srgbClr val="5BBE4E"/>
              </a:buClr>
              <a:buSzPts val="3200"/>
              <a:buFont typeface="Noto Sans Symbols"/>
              <a:buChar char="❖"/>
            </a:pPr>
            <a:r>
              <a:rPr lang="en-US" sz="3200" dirty="0">
                <a:solidFill>
                  <a:srgbClr val="080808"/>
                </a:solidFill>
              </a:rPr>
              <a:t>Nguyen Minh An - </a:t>
            </a:r>
            <a:r>
              <a:rPr lang="en-US" sz="3200" dirty="0" err="1">
                <a:solidFill>
                  <a:srgbClr val="080808"/>
                </a:solidFill>
              </a:rPr>
              <a:t>BEBEIU22185</a:t>
            </a:r>
            <a:endParaRPr sz="3200" dirty="0">
              <a:solidFill>
                <a:srgbClr val="080808"/>
              </a:solidFill>
            </a:endParaRPr>
          </a:p>
          <a:p>
            <a:pPr marL="342900" lvl="0" indent="-342900" algn="l" rtl="0">
              <a:spcBef>
                <a:spcPts val="640"/>
              </a:spcBef>
              <a:spcAft>
                <a:spcPts val="0"/>
              </a:spcAft>
              <a:buClr>
                <a:srgbClr val="5BBE4E"/>
              </a:buClr>
              <a:buSzPts val="3200"/>
              <a:buFont typeface="Noto Sans Symbols"/>
              <a:buChar char="❖"/>
            </a:pPr>
            <a:r>
              <a:rPr lang="en-US" sz="3200" dirty="0">
                <a:solidFill>
                  <a:srgbClr val="080808"/>
                </a:solidFill>
              </a:rPr>
              <a:t> Vu Cao Bang - </a:t>
            </a:r>
            <a:r>
              <a:rPr lang="en-US" sz="3200" dirty="0" err="1">
                <a:solidFill>
                  <a:srgbClr val="080808"/>
                </a:solidFill>
              </a:rPr>
              <a:t>BEBEIU22014</a:t>
            </a:r>
            <a:r>
              <a:rPr lang="en-US" sz="3200" dirty="0">
                <a:solidFill>
                  <a:srgbClr val="080808"/>
                </a:solidFill>
              </a:rPr>
              <a:t>  </a:t>
            </a:r>
            <a:endParaRPr sz="3200" dirty="0">
              <a:solidFill>
                <a:srgbClr val="080808"/>
              </a:solidFill>
            </a:endParaRPr>
          </a:p>
          <a:p>
            <a:pPr marL="342900" lvl="0" indent="-342900" algn="l" rtl="0">
              <a:spcBef>
                <a:spcPts val="640"/>
              </a:spcBef>
              <a:spcAft>
                <a:spcPts val="0"/>
              </a:spcAft>
              <a:buClr>
                <a:srgbClr val="5BBE4E"/>
              </a:buClr>
              <a:buSzPts val="3200"/>
              <a:buFont typeface="Noto Sans Symbols"/>
              <a:buChar char="❖"/>
            </a:pPr>
            <a:r>
              <a:rPr lang="en-US" sz="3200" dirty="0">
                <a:solidFill>
                  <a:srgbClr val="080808"/>
                </a:solidFill>
              </a:rPr>
              <a:t> Tran Thi Ngoc Diep - </a:t>
            </a:r>
            <a:r>
              <a:rPr lang="en-US" sz="3200" dirty="0" err="1">
                <a:solidFill>
                  <a:srgbClr val="080808"/>
                </a:solidFill>
              </a:rPr>
              <a:t>BEBEIU22183</a:t>
            </a:r>
            <a:r>
              <a:rPr lang="en-US" sz="3200" dirty="0">
                <a:solidFill>
                  <a:srgbClr val="080808"/>
                </a:solidFill>
              </a:rPr>
              <a:t>  </a:t>
            </a:r>
            <a:endParaRPr sz="3200" dirty="0">
              <a:solidFill>
                <a:srgbClr val="080808"/>
              </a:solidFill>
            </a:endParaRPr>
          </a:p>
          <a:p>
            <a:pPr marL="342900" lvl="0" indent="-342900" algn="l" rtl="0">
              <a:spcBef>
                <a:spcPts val="640"/>
              </a:spcBef>
              <a:spcAft>
                <a:spcPts val="0"/>
              </a:spcAft>
              <a:buClr>
                <a:srgbClr val="5BBE4E"/>
              </a:buClr>
              <a:buSzPts val="3200"/>
              <a:buFont typeface="Noto Sans Symbols"/>
              <a:buChar char="❖"/>
            </a:pPr>
            <a:r>
              <a:rPr lang="en-US" sz="3200" dirty="0">
                <a:solidFill>
                  <a:srgbClr val="080808"/>
                </a:solidFill>
              </a:rPr>
              <a:t> Nguyen Do Quoc Hai - </a:t>
            </a:r>
            <a:r>
              <a:rPr lang="en-US" sz="3200" dirty="0" err="1">
                <a:solidFill>
                  <a:srgbClr val="080808"/>
                </a:solidFill>
              </a:rPr>
              <a:t>BEBEIU22032</a:t>
            </a:r>
            <a:r>
              <a:rPr lang="en-US" sz="3200" dirty="0">
                <a:solidFill>
                  <a:srgbClr val="080808"/>
                </a:solidFill>
              </a:rPr>
              <a:t>  </a:t>
            </a:r>
            <a:endParaRPr sz="3200" dirty="0">
              <a:solidFill>
                <a:srgbClr val="080808"/>
              </a:solidFill>
            </a:endParaRPr>
          </a:p>
          <a:p>
            <a:pPr marL="342900" lvl="0" indent="-342900" algn="l" rtl="0">
              <a:spcBef>
                <a:spcPts val="640"/>
              </a:spcBef>
              <a:spcAft>
                <a:spcPts val="0"/>
              </a:spcAft>
              <a:buClr>
                <a:srgbClr val="5BBE4E"/>
              </a:buClr>
              <a:buSzPts val="3200"/>
              <a:buFont typeface="Noto Sans Symbols"/>
              <a:buChar char="❖"/>
            </a:pPr>
            <a:r>
              <a:rPr lang="en-US" sz="3200" dirty="0">
                <a:solidFill>
                  <a:srgbClr val="080808"/>
                </a:solidFill>
              </a:rPr>
              <a:t> Ngo Minh Khoi - </a:t>
            </a:r>
            <a:r>
              <a:rPr lang="en-US" sz="3200" dirty="0" err="1">
                <a:solidFill>
                  <a:srgbClr val="080808"/>
                </a:solidFill>
              </a:rPr>
              <a:t>BEBEIU22063</a:t>
            </a:r>
            <a:endParaRPr sz="3200" dirty="0">
              <a:solidFill>
                <a:srgbClr val="080808"/>
              </a:solidFill>
            </a:endParaRPr>
          </a:p>
          <a:p>
            <a:pPr marL="342900" lvl="0" indent="-342900" algn="l" rtl="0">
              <a:spcBef>
                <a:spcPts val="640"/>
              </a:spcBef>
              <a:spcAft>
                <a:spcPts val="0"/>
              </a:spcAft>
              <a:buClr>
                <a:srgbClr val="5BBE4E"/>
              </a:buClr>
              <a:buSzPts val="3200"/>
              <a:buFont typeface="Noto Sans Symbols"/>
              <a:buChar char="❖"/>
            </a:pPr>
            <a:r>
              <a:rPr lang="en-US" sz="3200" dirty="0">
                <a:solidFill>
                  <a:srgbClr val="080808"/>
                </a:solidFill>
              </a:rPr>
              <a:t> Nguyen Quoc Trung Nhan - </a:t>
            </a:r>
            <a:r>
              <a:rPr lang="en-US" sz="3200" dirty="0" err="1">
                <a:solidFill>
                  <a:srgbClr val="080808"/>
                </a:solidFill>
              </a:rPr>
              <a:t>BEBEIU22184</a:t>
            </a:r>
            <a:endParaRPr sz="3200" dirty="0">
              <a:solidFill>
                <a:srgbClr val="080808"/>
              </a:solidFill>
            </a:endParaRPr>
          </a:p>
          <a:p>
            <a:pPr marL="342900" lvl="0" indent="-342900" algn="l" rtl="0">
              <a:spcBef>
                <a:spcPts val="640"/>
              </a:spcBef>
              <a:spcAft>
                <a:spcPts val="0"/>
              </a:spcAft>
              <a:buClr>
                <a:srgbClr val="5BBE4E"/>
              </a:buClr>
              <a:buSzPts val="3200"/>
              <a:buFont typeface="Noto Sans Symbols"/>
              <a:buChar char="❖"/>
            </a:pPr>
            <a:r>
              <a:rPr lang="en-US" sz="3200" dirty="0">
                <a:solidFill>
                  <a:srgbClr val="080808"/>
                </a:solidFill>
              </a:rPr>
              <a:t> Vo Duc Trong - </a:t>
            </a:r>
            <a:r>
              <a:rPr lang="en-US" sz="3200" dirty="0" err="1">
                <a:solidFill>
                  <a:srgbClr val="080808"/>
                </a:solidFill>
              </a:rPr>
              <a:t>BEBEIU22155</a:t>
            </a:r>
            <a:endParaRPr sz="3200" dirty="0">
              <a:solidFill>
                <a:srgbClr val="080808"/>
              </a:solidFill>
            </a:endParaRPr>
          </a:p>
          <a:p>
            <a:pPr marL="342900" lvl="0" indent="-342900" algn="l" rtl="0">
              <a:spcBef>
                <a:spcPts val="640"/>
              </a:spcBef>
              <a:spcAft>
                <a:spcPts val="0"/>
              </a:spcAft>
              <a:buClr>
                <a:srgbClr val="5BBE4E"/>
              </a:buClr>
              <a:buSzPts val="3200"/>
              <a:buFont typeface="Noto Sans Symbols"/>
              <a:buChar char="❖"/>
            </a:pPr>
            <a:r>
              <a:rPr lang="en-US" sz="3200" dirty="0">
                <a:solidFill>
                  <a:srgbClr val="080808"/>
                </a:solidFill>
              </a:rPr>
              <a:t> Lam Hoang Xuan Yen - </a:t>
            </a:r>
            <a:r>
              <a:rPr lang="en-US" sz="3200" dirty="0" err="1">
                <a:solidFill>
                  <a:srgbClr val="080808"/>
                </a:solidFill>
              </a:rPr>
              <a:t>BEBEIU22272</a:t>
            </a:r>
            <a:r>
              <a:rPr lang="en-US" sz="3200" dirty="0">
                <a:solidFill>
                  <a:srgbClr val="080808"/>
                </a:solidFill>
              </a:rPr>
              <a:t> </a:t>
            </a:r>
            <a:endParaRPr sz="3200" dirty="0">
              <a:solidFill>
                <a:srgbClr val="080808"/>
              </a:solidFill>
            </a:endParaRPr>
          </a:p>
          <a:p>
            <a:pPr marL="0" lvl="0" indent="0" algn="l" rtl="0">
              <a:spcBef>
                <a:spcPts val="0"/>
              </a:spcBef>
              <a:spcAft>
                <a:spcPts val="0"/>
              </a:spcAft>
              <a:buNone/>
            </a:pPr>
            <a:endParaRPr dirty="0"/>
          </a:p>
        </p:txBody>
      </p:sp>
      <p:sp>
        <p:nvSpPr>
          <p:cNvPr id="241" name="Google Shape;241;p3: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23002395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23: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499" name="Google Shape;499;p2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24: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05" name="Google Shape;505;p24: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a:t>Question 1 checks sample size. </a:t>
            </a:r>
            <a:endParaRPr/>
          </a:p>
          <a:p>
            <a:pPr marL="0" lvl="0" indent="0" algn="l" rtl="0">
              <a:spcBef>
                <a:spcPts val="360"/>
              </a:spcBef>
              <a:spcAft>
                <a:spcPts val="0"/>
              </a:spcAft>
              <a:buNone/>
            </a:pPr>
            <a:r>
              <a:rPr lang="en-US"/>
              <a:t>Question 2 checks representation. </a:t>
            </a:r>
            <a:endParaRPr/>
          </a:p>
          <a:p>
            <a:pPr marL="0" lvl="0" indent="0" algn="l" rtl="0">
              <a:spcBef>
                <a:spcPts val="360"/>
              </a:spcBef>
              <a:spcAft>
                <a:spcPts val="0"/>
              </a:spcAft>
              <a:buNone/>
            </a:pPr>
            <a:endParaRPr/>
          </a:p>
        </p:txBody>
      </p:sp>
      <p:sp>
        <p:nvSpPr>
          <p:cNvPr id="506" name="Google Shape;506;p24: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25: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17" name="Google Shape;517;p25: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518" name="Google Shape;518;p25: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26: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29" name="Google Shape;529;p26: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530" name="Google Shape;530;p26: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27: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541" name="Google Shape;541;p27: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28: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55" name="Google Shape;555;p28: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556" name="Google Shape;556;p28: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2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66" name="Google Shape;566;p29: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567" name="Google Shape;567;p29: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p41: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680" name="Google Shape;680;p41: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4: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48" name="Google Shape;248;p4: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342900" lvl="0" indent="-342900" algn="l" rtl="0">
              <a:spcBef>
                <a:spcPts val="0"/>
              </a:spcBef>
              <a:spcAft>
                <a:spcPts val="0"/>
              </a:spcAft>
              <a:buClr>
                <a:srgbClr val="5BBE4E"/>
              </a:buClr>
              <a:buSzPts val="3200"/>
              <a:buFont typeface="Noto Sans Symbols"/>
              <a:buChar char="❖"/>
            </a:pPr>
            <a:r>
              <a:rPr lang="en-US" sz="3200">
                <a:solidFill>
                  <a:srgbClr val="080808"/>
                </a:solidFill>
              </a:rPr>
              <a:t>Nguyen Minh An - BEBEIU22185</a:t>
            </a:r>
            <a:endParaRPr sz="3200">
              <a:solidFill>
                <a:srgbClr val="080808"/>
              </a:solidFill>
            </a:endParaRPr>
          </a:p>
          <a:p>
            <a:pPr marL="342900" lvl="0" indent="-342900" algn="l" rtl="0">
              <a:spcBef>
                <a:spcPts val="640"/>
              </a:spcBef>
              <a:spcAft>
                <a:spcPts val="0"/>
              </a:spcAft>
              <a:buClr>
                <a:srgbClr val="5BBE4E"/>
              </a:buClr>
              <a:buSzPts val="3200"/>
              <a:buFont typeface="Noto Sans Symbols"/>
              <a:buChar char="❖"/>
            </a:pPr>
            <a:r>
              <a:rPr lang="en-US" sz="3200">
                <a:solidFill>
                  <a:srgbClr val="080808"/>
                </a:solidFill>
              </a:rPr>
              <a:t> Vu Cao Bang - BEBEIU22014  </a:t>
            </a:r>
            <a:endParaRPr sz="3200">
              <a:solidFill>
                <a:srgbClr val="080808"/>
              </a:solidFill>
            </a:endParaRPr>
          </a:p>
          <a:p>
            <a:pPr marL="342900" lvl="0" indent="-342900" algn="l" rtl="0">
              <a:spcBef>
                <a:spcPts val="640"/>
              </a:spcBef>
              <a:spcAft>
                <a:spcPts val="0"/>
              </a:spcAft>
              <a:buClr>
                <a:srgbClr val="5BBE4E"/>
              </a:buClr>
              <a:buSzPts val="3200"/>
              <a:buFont typeface="Noto Sans Symbols"/>
              <a:buChar char="❖"/>
            </a:pPr>
            <a:r>
              <a:rPr lang="en-US" sz="3200">
                <a:solidFill>
                  <a:srgbClr val="080808"/>
                </a:solidFill>
              </a:rPr>
              <a:t> Tran Thi Ngoc Diep - BEBEIU22183  </a:t>
            </a:r>
            <a:endParaRPr sz="3200">
              <a:solidFill>
                <a:srgbClr val="080808"/>
              </a:solidFill>
            </a:endParaRPr>
          </a:p>
          <a:p>
            <a:pPr marL="342900" lvl="0" indent="-342900" algn="l" rtl="0">
              <a:spcBef>
                <a:spcPts val="640"/>
              </a:spcBef>
              <a:spcAft>
                <a:spcPts val="0"/>
              </a:spcAft>
              <a:buClr>
                <a:srgbClr val="5BBE4E"/>
              </a:buClr>
              <a:buSzPts val="3200"/>
              <a:buFont typeface="Noto Sans Symbols"/>
              <a:buChar char="❖"/>
            </a:pPr>
            <a:r>
              <a:rPr lang="en-US" sz="3200">
                <a:solidFill>
                  <a:srgbClr val="080808"/>
                </a:solidFill>
              </a:rPr>
              <a:t> Nguyen Do Quoc Hai - BEBEIU22032  </a:t>
            </a:r>
            <a:endParaRPr sz="3200">
              <a:solidFill>
                <a:srgbClr val="080808"/>
              </a:solidFill>
            </a:endParaRPr>
          </a:p>
          <a:p>
            <a:pPr marL="342900" lvl="0" indent="-342900" algn="l" rtl="0">
              <a:spcBef>
                <a:spcPts val="640"/>
              </a:spcBef>
              <a:spcAft>
                <a:spcPts val="0"/>
              </a:spcAft>
              <a:buClr>
                <a:srgbClr val="5BBE4E"/>
              </a:buClr>
              <a:buSzPts val="3200"/>
              <a:buFont typeface="Noto Sans Symbols"/>
              <a:buChar char="❖"/>
            </a:pPr>
            <a:r>
              <a:rPr lang="en-US" sz="3200">
                <a:solidFill>
                  <a:srgbClr val="080808"/>
                </a:solidFill>
              </a:rPr>
              <a:t> Ngo Minh Khoi - BEBEIU22063</a:t>
            </a:r>
            <a:endParaRPr sz="3200">
              <a:solidFill>
                <a:srgbClr val="080808"/>
              </a:solidFill>
            </a:endParaRPr>
          </a:p>
          <a:p>
            <a:pPr marL="342900" lvl="0" indent="-342900" algn="l" rtl="0">
              <a:spcBef>
                <a:spcPts val="640"/>
              </a:spcBef>
              <a:spcAft>
                <a:spcPts val="0"/>
              </a:spcAft>
              <a:buClr>
                <a:srgbClr val="5BBE4E"/>
              </a:buClr>
              <a:buSzPts val="3200"/>
              <a:buFont typeface="Noto Sans Symbols"/>
              <a:buChar char="❖"/>
            </a:pPr>
            <a:r>
              <a:rPr lang="en-US" sz="3200">
                <a:solidFill>
                  <a:srgbClr val="080808"/>
                </a:solidFill>
              </a:rPr>
              <a:t> Nguyen Quoc Trung Nhan - BEBEIU22184</a:t>
            </a:r>
            <a:endParaRPr sz="3200">
              <a:solidFill>
                <a:srgbClr val="080808"/>
              </a:solidFill>
            </a:endParaRPr>
          </a:p>
          <a:p>
            <a:pPr marL="342900" lvl="0" indent="-342900" algn="l" rtl="0">
              <a:spcBef>
                <a:spcPts val="640"/>
              </a:spcBef>
              <a:spcAft>
                <a:spcPts val="0"/>
              </a:spcAft>
              <a:buClr>
                <a:srgbClr val="5BBE4E"/>
              </a:buClr>
              <a:buSzPts val="3200"/>
              <a:buFont typeface="Noto Sans Symbols"/>
              <a:buChar char="❖"/>
            </a:pPr>
            <a:r>
              <a:rPr lang="en-US" sz="3200">
                <a:solidFill>
                  <a:srgbClr val="080808"/>
                </a:solidFill>
              </a:rPr>
              <a:t> Vo Duc Trong - BEBEIU22155</a:t>
            </a:r>
            <a:endParaRPr sz="3200">
              <a:solidFill>
                <a:srgbClr val="080808"/>
              </a:solidFill>
            </a:endParaRPr>
          </a:p>
          <a:p>
            <a:pPr marL="342900" lvl="0" indent="-342900" algn="l" rtl="0">
              <a:spcBef>
                <a:spcPts val="640"/>
              </a:spcBef>
              <a:spcAft>
                <a:spcPts val="0"/>
              </a:spcAft>
              <a:buClr>
                <a:srgbClr val="5BBE4E"/>
              </a:buClr>
              <a:buSzPts val="3200"/>
              <a:buFont typeface="Noto Sans Symbols"/>
              <a:buChar char="❖"/>
            </a:pPr>
            <a:r>
              <a:rPr lang="en-US" sz="3200">
                <a:solidFill>
                  <a:srgbClr val="080808"/>
                </a:solidFill>
              </a:rPr>
              <a:t> Lam Hoang Xuan Yen - BEBEIU22272 </a:t>
            </a:r>
            <a:endParaRPr sz="3200">
              <a:solidFill>
                <a:srgbClr val="080808"/>
              </a:solidFill>
            </a:endParaRPr>
          </a:p>
          <a:p>
            <a:pPr marL="0" lvl="0" indent="0" algn="l" rtl="0">
              <a:spcBef>
                <a:spcPts val="0"/>
              </a:spcBef>
              <a:spcAft>
                <a:spcPts val="0"/>
              </a:spcAft>
              <a:buNone/>
            </a:pPr>
            <a:endParaRPr/>
          </a:p>
        </p:txBody>
      </p:sp>
      <p:sp>
        <p:nvSpPr>
          <p:cNvPr id="249" name="Google Shape;249;p4: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3200" b="0" i="0" u="none" strike="noStrike" cap="none" dirty="0">
              <a:solidFill>
                <a:srgbClr val="080808"/>
              </a:solidFill>
              <a:latin typeface="Arial"/>
              <a:cs typeface="Arial"/>
              <a:sym typeface="Arial"/>
            </a:endParaRPr>
          </a:p>
        </p:txBody>
      </p:sp>
      <p:sp>
        <p:nvSpPr>
          <p:cNvPr id="4" name="Slide Number Placeholder 3"/>
          <p:cNvSpPr>
            <a:spLocks noGrp="1"/>
          </p:cNvSpPr>
          <p:nvPr>
            <p:ph type="sldNum" sz="quarter" idx="5"/>
          </p:nvPr>
        </p:nvSpPr>
        <p:spPr/>
        <p:txBody>
          <a:bodyPr/>
          <a:lstStyle/>
          <a:p>
            <a:fld id="{63812726-552D-4D87-84B8-28DD3C3A770A}" type="slidenum">
              <a:rPr lang="en-US" altLang="en-US" smtClean="0"/>
              <a:pPr/>
              <a:t>6</a:t>
            </a:fld>
            <a:endParaRPr lang="en-US" altLang="en-US"/>
          </a:p>
        </p:txBody>
      </p:sp>
    </p:spTree>
    <p:extLst>
      <p:ext uri="{BB962C8B-B14F-4D97-AF65-F5344CB8AC3E}">
        <p14:creationId xmlns:p14="http://schemas.microsoft.com/office/powerpoint/2010/main" val="595928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 name="Google Shape;272;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5BBE4E"/>
              </a:buClr>
              <a:buSzPts val="3200"/>
              <a:buFont typeface="Noto Sans Symbols"/>
              <a:buChar char="❖"/>
            </a:pPr>
            <a:r>
              <a:rPr lang="en-US" sz="3200">
                <a:solidFill>
                  <a:srgbClr val="080808"/>
                </a:solidFill>
              </a:rPr>
              <a:t>Nguyen Minh An - BEBEIU22185</a:t>
            </a:r>
            <a:endParaRPr sz="3200">
              <a:solidFill>
                <a:srgbClr val="080808"/>
              </a:solidFill>
            </a:endParaRPr>
          </a:p>
          <a:p>
            <a:pPr marL="342900" lvl="0" indent="-342900" algn="l" rtl="0">
              <a:spcBef>
                <a:spcPts val="640"/>
              </a:spcBef>
              <a:spcAft>
                <a:spcPts val="0"/>
              </a:spcAft>
              <a:buClr>
                <a:srgbClr val="5BBE4E"/>
              </a:buClr>
              <a:buSzPts val="3200"/>
              <a:buFont typeface="Noto Sans Symbols"/>
              <a:buChar char="❖"/>
            </a:pPr>
            <a:r>
              <a:rPr lang="en-US" sz="3200">
                <a:solidFill>
                  <a:srgbClr val="080808"/>
                </a:solidFill>
              </a:rPr>
              <a:t> Vu Cao Bang - BEBEIU22014  </a:t>
            </a:r>
            <a:endParaRPr sz="3200">
              <a:solidFill>
                <a:srgbClr val="080808"/>
              </a:solidFill>
            </a:endParaRPr>
          </a:p>
          <a:p>
            <a:pPr marL="342900" lvl="0" indent="-342900" algn="l" rtl="0">
              <a:spcBef>
                <a:spcPts val="640"/>
              </a:spcBef>
              <a:spcAft>
                <a:spcPts val="0"/>
              </a:spcAft>
              <a:buClr>
                <a:srgbClr val="5BBE4E"/>
              </a:buClr>
              <a:buSzPts val="3200"/>
              <a:buFont typeface="Noto Sans Symbols"/>
              <a:buChar char="❖"/>
            </a:pPr>
            <a:r>
              <a:rPr lang="en-US" sz="3200">
                <a:solidFill>
                  <a:srgbClr val="080808"/>
                </a:solidFill>
              </a:rPr>
              <a:t> Tran Thi Ngoc Diep - BEBEIU22183  </a:t>
            </a:r>
            <a:endParaRPr sz="3200">
              <a:solidFill>
                <a:srgbClr val="080808"/>
              </a:solidFill>
            </a:endParaRPr>
          </a:p>
          <a:p>
            <a:pPr marL="342900" lvl="0" indent="-342900" algn="l" rtl="0">
              <a:spcBef>
                <a:spcPts val="640"/>
              </a:spcBef>
              <a:spcAft>
                <a:spcPts val="0"/>
              </a:spcAft>
              <a:buClr>
                <a:srgbClr val="5BBE4E"/>
              </a:buClr>
              <a:buSzPts val="3200"/>
              <a:buFont typeface="Noto Sans Symbols"/>
              <a:buChar char="❖"/>
            </a:pPr>
            <a:r>
              <a:rPr lang="en-US" sz="3200">
                <a:solidFill>
                  <a:srgbClr val="080808"/>
                </a:solidFill>
              </a:rPr>
              <a:t> Nguyen Do Quoc Hai - BEBEIU22032  </a:t>
            </a:r>
            <a:endParaRPr sz="3200">
              <a:solidFill>
                <a:srgbClr val="080808"/>
              </a:solidFill>
            </a:endParaRPr>
          </a:p>
          <a:p>
            <a:pPr marL="342900" lvl="0" indent="-342900" algn="l" rtl="0">
              <a:spcBef>
                <a:spcPts val="640"/>
              </a:spcBef>
              <a:spcAft>
                <a:spcPts val="0"/>
              </a:spcAft>
              <a:buClr>
                <a:srgbClr val="5BBE4E"/>
              </a:buClr>
              <a:buSzPts val="3200"/>
              <a:buFont typeface="Noto Sans Symbols"/>
              <a:buChar char="❖"/>
            </a:pPr>
            <a:r>
              <a:rPr lang="en-US" sz="3200">
                <a:solidFill>
                  <a:srgbClr val="080808"/>
                </a:solidFill>
              </a:rPr>
              <a:t> Ngo Minh Khoi - BEBEIU22063</a:t>
            </a:r>
            <a:endParaRPr sz="3200">
              <a:solidFill>
                <a:srgbClr val="080808"/>
              </a:solidFill>
            </a:endParaRPr>
          </a:p>
          <a:p>
            <a:pPr marL="342900" lvl="0" indent="-342900" algn="l" rtl="0">
              <a:spcBef>
                <a:spcPts val="640"/>
              </a:spcBef>
              <a:spcAft>
                <a:spcPts val="0"/>
              </a:spcAft>
              <a:buClr>
                <a:srgbClr val="5BBE4E"/>
              </a:buClr>
              <a:buSzPts val="3200"/>
              <a:buFont typeface="Noto Sans Symbols"/>
              <a:buChar char="❖"/>
            </a:pPr>
            <a:r>
              <a:rPr lang="en-US" sz="3200">
                <a:solidFill>
                  <a:srgbClr val="080808"/>
                </a:solidFill>
              </a:rPr>
              <a:t> Nguyen Quoc Trung Nhan - BEBEIU22184</a:t>
            </a:r>
            <a:endParaRPr sz="3200">
              <a:solidFill>
                <a:srgbClr val="080808"/>
              </a:solidFill>
            </a:endParaRPr>
          </a:p>
          <a:p>
            <a:pPr marL="342900" lvl="0" indent="-342900" algn="l" rtl="0">
              <a:spcBef>
                <a:spcPts val="640"/>
              </a:spcBef>
              <a:spcAft>
                <a:spcPts val="0"/>
              </a:spcAft>
              <a:buClr>
                <a:srgbClr val="5BBE4E"/>
              </a:buClr>
              <a:buSzPts val="3200"/>
              <a:buFont typeface="Noto Sans Symbols"/>
              <a:buChar char="❖"/>
            </a:pPr>
            <a:r>
              <a:rPr lang="en-US" sz="3200">
                <a:solidFill>
                  <a:srgbClr val="080808"/>
                </a:solidFill>
              </a:rPr>
              <a:t> Vo Duc Trong - BEBEIU22155</a:t>
            </a:r>
            <a:endParaRPr sz="3200">
              <a:solidFill>
                <a:srgbClr val="080808"/>
              </a:solidFill>
            </a:endParaRPr>
          </a:p>
          <a:p>
            <a:pPr marL="342900" lvl="0" indent="-342900" algn="l" rtl="0">
              <a:spcBef>
                <a:spcPts val="640"/>
              </a:spcBef>
              <a:spcAft>
                <a:spcPts val="0"/>
              </a:spcAft>
              <a:buClr>
                <a:srgbClr val="5BBE4E"/>
              </a:buClr>
              <a:buSzPts val="3200"/>
              <a:buFont typeface="Noto Sans Symbols"/>
              <a:buChar char="❖"/>
            </a:pPr>
            <a:r>
              <a:rPr lang="en-US" sz="3200">
                <a:solidFill>
                  <a:srgbClr val="080808"/>
                </a:solidFill>
              </a:rPr>
              <a:t> Lam Hoang Xuan Yen - BEBEIU22272 </a:t>
            </a:r>
            <a:endParaRPr sz="3200">
              <a:solidFill>
                <a:srgbClr val="080808"/>
              </a:solidFill>
            </a:endParaRPr>
          </a:p>
          <a:p>
            <a:pPr marL="0" lvl="0" indent="0" algn="l" rtl="0">
              <a:spcBef>
                <a:spcPts val="0"/>
              </a:spcBef>
              <a:spcAft>
                <a:spcPts val="0"/>
              </a:spcAft>
              <a:buClr>
                <a:schemeClr val="dk1"/>
              </a:buClr>
              <a:buSzPts val="1200"/>
              <a:buFont typeface="Arial"/>
              <a:buNone/>
            </a:pPr>
            <a:endParaRPr/>
          </a:p>
          <a:p>
            <a:pPr marL="0" lvl="0" indent="0" algn="l" rtl="0">
              <a:spcBef>
                <a:spcPts val="0"/>
              </a:spcBef>
              <a:spcAft>
                <a:spcPts val="0"/>
              </a:spcAft>
              <a:buClr>
                <a:schemeClr val="dk1"/>
              </a:buClr>
              <a:buSzPts val="1200"/>
              <a:buFont typeface="Arial"/>
              <a:buNone/>
            </a:pPr>
            <a:endParaRPr/>
          </a:p>
        </p:txBody>
      </p:sp>
      <p:sp>
        <p:nvSpPr>
          <p:cNvPr id="273" name="Google Shape;273;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300"/>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a:buNone/>
            </a:pPr>
            <a:endParaRPr dirty="0"/>
          </a:p>
        </p:txBody>
      </p:sp>
      <p:sp>
        <p:nvSpPr>
          <p:cNvPr id="272" name="Google Shape;272;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300"/>
              <a:buFont typeface="Arial"/>
              <a:buNone/>
            </a:pPr>
            <a:fld id="{00000000-1234-1234-1234-123412341234}" type="slidenum">
              <a:rPr lang="vi-VN"/>
              <a:t>8</a:t>
            </a:fld>
            <a:endParaRPr/>
          </a:p>
        </p:txBody>
      </p:sp>
    </p:spTree>
    <p:extLst>
      <p:ext uri="{BB962C8B-B14F-4D97-AF65-F5344CB8AC3E}">
        <p14:creationId xmlns:p14="http://schemas.microsoft.com/office/powerpoint/2010/main" val="6965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a:buNone/>
            </a:pPr>
            <a:endParaRPr dirty="0"/>
          </a:p>
        </p:txBody>
      </p:sp>
      <p:sp>
        <p:nvSpPr>
          <p:cNvPr id="272" name="Google Shape;272;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300"/>
              <a:buFont typeface="Arial"/>
              <a:buNone/>
            </a:pPr>
            <a:fld id="{00000000-1234-1234-1234-123412341234}" type="slidenum">
              <a:rPr lang="vi-VN"/>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0.png"/><Relationship Id="rId4" Type="http://schemas.openxmlformats.org/officeDocument/2006/relationships/image" Target="../media/image13.png"/><Relationship Id="rId9"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26"/>
        <p:cNvGrpSpPr/>
        <p:nvPr/>
      </p:nvGrpSpPr>
      <p:grpSpPr>
        <a:xfrm>
          <a:off x="0" y="0"/>
          <a:ext cx="0" cy="0"/>
          <a:chOff x="0" y="0"/>
          <a:chExt cx="0" cy="0"/>
        </a:xfrm>
      </p:grpSpPr>
      <p:sp>
        <p:nvSpPr>
          <p:cNvPr id="27" name="Google Shape;27;p43"/>
          <p:cNvSpPr txBox="1">
            <a:spLocks noGrp="1"/>
          </p:cNvSpPr>
          <p:nvPr>
            <p:ph type="title"/>
          </p:nvPr>
        </p:nvSpPr>
        <p:spPr>
          <a:xfrm>
            <a:off x="457200" y="228600"/>
            <a:ext cx="8229600" cy="86836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8" name="Google Shape;28;p43"/>
          <p:cNvSpPr txBox="1">
            <a:spLocks noGrp="1"/>
          </p:cNvSpPr>
          <p:nvPr>
            <p:ph type="body" idx="1"/>
          </p:nvPr>
        </p:nvSpPr>
        <p:spPr>
          <a:xfrm>
            <a:off x="457200" y="1295400"/>
            <a:ext cx="8229600" cy="50292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 name="Google Shape;29;p43"/>
          <p:cNvSpPr txBox="1">
            <a:spLocks noGrp="1"/>
          </p:cNvSpPr>
          <p:nvPr>
            <p:ph type="dt" idx="10"/>
          </p:nvPr>
        </p:nvSpPr>
        <p:spPr>
          <a:xfrm>
            <a:off x="457200" y="6537325"/>
            <a:ext cx="2133600" cy="2444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3"/>
          <p:cNvSpPr txBox="1">
            <a:spLocks noGrp="1"/>
          </p:cNvSpPr>
          <p:nvPr>
            <p:ph type="ftr" idx="11"/>
          </p:nvPr>
        </p:nvSpPr>
        <p:spPr>
          <a:xfrm>
            <a:off x="3124200" y="6537325"/>
            <a:ext cx="2895600" cy="24447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3"/>
          <p:cNvSpPr txBox="1">
            <a:spLocks noGrp="1"/>
          </p:cNvSpPr>
          <p:nvPr>
            <p:ph type="sldNum" idx="12"/>
          </p:nvPr>
        </p:nvSpPr>
        <p:spPr>
          <a:xfrm>
            <a:off x="6553200" y="6537325"/>
            <a:ext cx="2133600" cy="244475"/>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200" b="0" i="0" u="none" strike="noStrike" cap="none">
                <a:solidFill>
                  <a:schemeClr val="lt1"/>
                </a:solidFill>
                <a:latin typeface="Arial"/>
                <a:ea typeface="Arial"/>
                <a:cs typeface="Arial"/>
                <a:sym typeface="Arial"/>
              </a:defRPr>
            </a:lvl1pPr>
            <a:lvl2pPr marL="0" lvl="1" indent="0" algn="r">
              <a:spcBef>
                <a:spcPts val="0"/>
              </a:spcBef>
              <a:spcAft>
                <a:spcPts val="0"/>
              </a:spcAft>
              <a:buNone/>
              <a:defRPr sz="1200" b="0" i="0" u="none" strike="noStrike" cap="none">
                <a:solidFill>
                  <a:schemeClr val="lt1"/>
                </a:solidFill>
                <a:latin typeface="Arial"/>
                <a:ea typeface="Arial"/>
                <a:cs typeface="Arial"/>
                <a:sym typeface="Arial"/>
              </a:defRPr>
            </a:lvl2pPr>
            <a:lvl3pPr marL="0" lvl="2" indent="0" algn="r">
              <a:spcBef>
                <a:spcPts val="0"/>
              </a:spcBef>
              <a:spcAft>
                <a:spcPts val="0"/>
              </a:spcAft>
              <a:buNone/>
              <a:defRPr sz="1200" b="0" i="0" u="none" strike="noStrike" cap="none">
                <a:solidFill>
                  <a:schemeClr val="lt1"/>
                </a:solidFill>
                <a:latin typeface="Arial"/>
                <a:ea typeface="Arial"/>
                <a:cs typeface="Arial"/>
                <a:sym typeface="Arial"/>
              </a:defRPr>
            </a:lvl3pPr>
            <a:lvl4pPr marL="0" lvl="3" indent="0" algn="r">
              <a:spcBef>
                <a:spcPts val="0"/>
              </a:spcBef>
              <a:spcAft>
                <a:spcPts val="0"/>
              </a:spcAft>
              <a:buNone/>
              <a:defRPr sz="1200" b="0" i="0" u="none" strike="noStrike" cap="none">
                <a:solidFill>
                  <a:schemeClr val="lt1"/>
                </a:solidFill>
                <a:latin typeface="Arial"/>
                <a:ea typeface="Arial"/>
                <a:cs typeface="Arial"/>
                <a:sym typeface="Arial"/>
              </a:defRPr>
            </a:lvl4pPr>
            <a:lvl5pPr marL="0" lvl="4" indent="0" algn="r">
              <a:spcBef>
                <a:spcPts val="0"/>
              </a:spcBef>
              <a:spcAft>
                <a:spcPts val="0"/>
              </a:spcAft>
              <a:buNone/>
              <a:defRPr sz="1200" b="0" i="0" u="none" strike="noStrike" cap="none">
                <a:solidFill>
                  <a:schemeClr val="lt1"/>
                </a:solidFill>
                <a:latin typeface="Arial"/>
                <a:ea typeface="Arial"/>
                <a:cs typeface="Arial"/>
                <a:sym typeface="Arial"/>
              </a:defRPr>
            </a:lvl5pPr>
            <a:lvl6pPr marL="0" lvl="5" indent="0" algn="r">
              <a:spcBef>
                <a:spcPts val="0"/>
              </a:spcBef>
              <a:spcAft>
                <a:spcPts val="0"/>
              </a:spcAft>
              <a:buNone/>
              <a:defRPr sz="1200" b="0" i="0" u="none" strike="noStrike" cap="none">
                <a:solidFill>
                  <a:schemeClr val="lt1"/>
                </a:solidFill>
                <a:latin typeface="Arial"/>
                <a:ea typeface="Arial"/>
                <a:cs typeface="Arial"/>
                <a:sym typeface="Arial"/>
              </a:defRPr>
            </a:lvl6pPr>
            <a:lvl7pPr marL="0" lvl="6" indent="0" algn="r">
              <a:spcBef>
                <a:spcPts val="0"/>
              </a:spcBef>
              <a:spcAft>
                <a:spcPts val="0"/>
              </a:spcAft>
              <a:buNone/>
              <a:defRPr sz="1200" b="0" i="0" u="none" strike="noStrike" cap="none">
                <a:solidFill>
                  <a:schemeClr val="lt1"/>
                </a:solidFill>
                <a:latin typeface="Arial"/>
                <a:ea typeface="Arial"/>
                <a:cs typeface="Arial"/>
                <a:sym typeface="Arial"/>
              </a:defRPr>
            </a:lvl7pPr>
            <a:lvl8pPr marL="0" lvl="7" indent="0" algn="r">
              <a:spcBef>
                <a:spcPts val="0"/>
              </a:spcBef>
              <a:spcAft>
                <a:spcPts val="0"/>
              </a:spcAft>
              <a:buNone/>
              <a:defRPr sz="1200" b="0" i="0" u="none" strike="noStrike" cap="none">
                <a:solidFill>
                  <a:schemeClr val="lt1"/>
                </a:solidFill>
                <a:latin typeface="Arial"/>
                <a:ea typeface="Arial"/>
                <a:cs typeface="Arial"/>
                <a:sym typeface="Arial"/>
              </a:defRPr>
            </a:lvl8pPr>
            <a:lvl9pPr marL="0" lvl="8" indent="0" algn="r">
              <a:spcBef>
                <a:spcPts val="0"/>
              </a:spcBef>
              <a:spcAft>
                <a:spcPts val="0"/>
              </a:spcAft>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209"/>
        <p:cNvGrpSpPr/>
        <p:nvPr/>
      </p:nvGrpSpPr>
      <p:grpSpPr>
        <a:xfrm>
          <a:off x="0" y="0"/>
          <a:ext cx="0" cy="0"/>
          <a:chOff x="0" y="0"/>
          <a:chExt cx="0" cy="0"/>
        </a:xfrm>
      </p:grpSpPr>
      <p:sp>
        <p:nvSpPr>
          <p:cNvPr id="210" name="Google Shape;210;p53"/>
          <p:cNvSpPr txBox="1">
            <a:spLocks noGrp="1"/>
          </p:cNvSpPr>
          <p:nvPr>
            <p:ph type="title"/>
          </p:nvPr>
        </p:nvSpPr>
        <p:spPr>
          <a:xfrm rot="5400000">
            <a:off x="4610100" y="2247900"/>
            <a:ext cx="6096000"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11" name="Google Shape;211;p53"/>
          <p:cNvSpPr txBox="1">
            <a:spLocks noGrp="1"/>
          </p:cNvSpPr>
          <p:nvPr>
            <p:ph type="body" idx="1"/>
          </p:nvPr>
        </p:nvSpPr>
        <p:spPr>
          <a:xfrm rot="5400000">
            <a:off x="419100" y="266700"/>
            <a:ext cx="6096000"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2" name="Google Shape;212;p53"/>
          <p:cNvSpPr txBox="1">
            <a:spLocks noGrp="1"/>
          </p:cNvSpPr>
          <p:nvPr>
            <p:ph type="dt" idx="10"/>
          </p:nvPr>
        </p:nvSpPr>
        <p:spPr>
          <a:xfrm>
            <a:off x="457200" y="6537325"/>
            <a:ext cx="2133600" cy="2444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3" name="Google Shape;213;p53"/>
          <p:cNvSpPr txBox="1">
            <a:spLocks noGrp="1"/>
          </p:cNvSpPr>
          <p:nvPr>
            <p:ph type="ftr" idx="11"/>
          </p:nvPr>
        </p:nvSpPr>
        <p:spPr>
          <a:xfrm>
            <a:off x="3124200" y="6537325"/>
            <a:ext cx="2895600" cy="24447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4" name="Google Shape;214;p53"/>
          <p:cNvSpPr txBox="1">
            <a:spLocks noGrp="1"/>
          </p:cNvSpPr>
          <p:nvPr>
            <p:ph type="sldNum" idx="12"/>
          </p:nvPr>
        </p:nvSpPr>
        <p:spPr>
          <a:xfrm>
            <a:off x="6553200" y="6537325"/>
            <a:ext cx="2133600" cy="244475"/>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200">
                <a:solidFill>
                  <a:schemeClr val="lt1"/>
                </a:solidFill>
                <a:latin typeface="Arial"/>
                <a:ea typeface="Arial"/>
                <a:cs typeface="Arial"/>
                <a:sym typeface="Arial"/>
              </a:defRPr>
            </a:lvl1pPr>
            <a:lvl2pPr marL="0" lvl="1" indent="0" algn="r">
              <a:spcBef>
                <a:spcPts val="0"/>
              </a:spcBef>
              <a:spcAft>
                <a:spcPts val="0"/>
              </a:spcAft>
              <a:buNone/>
              <a:defRPr sz="1200">
                <a:solidFill>
                  <a:schemeClr val="lt1"/>
                </a:solidFill>
                <a:latin typeface="Arial"/>
                <a:ea typeface="Arial"/>
                <a:cs typeface="Arial"/>
                <a:sym typeface="Arial"/>
              </a:defRPr>
            </a:lvl2pPr>
            <a:lvl3pPr marL="0" lvl="2" indent="0" algn="r">
              <a:spcBef>
                <a:spcPts val="0"/>
              </a:spcBef>
              <a:spcAft>
                <a:spcPts val="0"/>
              </a:spcAft>
              <a:buNone/>
              <a:defRPr sz="1200">
                <a:solidFill>
                  <a:schemeClr val="lt1"/>
                </a:solidFill>
                <a:latin typeface="Arial"/>
                <a:ea typeface="Arial"/>
                <a:cs typeface="Arial"/>
                <a:sym typeface="Arial"/>
              </a:defRPr>
            </a:lvl3pPr>
            <a:lvl4pPr marL="0" lvl="3" indent="0" algn="r">
              <a:spcBef>
                <a:spcPts val="0"/>
              </a:spcBef>
              <a:spcAft>
                <a:spcPts val="0"/>
              </a:spcAft>
              <a:buNone/>
              <a:defRPr sz="1200">
                <a:solidFill>
                  <a:schemeClr val="lt1"/>
                </a:solidFill>
                <a:latin typeface="Arial"/>
                <a:ea typeface="Arial"/>
                <a:cs typeface="Arial"/>
                <a:sym typeface="Arial"/>
              </a:defRPr>
            </a:lvl4pPr>
            <a:lvl5pPr marL="0" lvl="4" indent="0" algn="r">
              <a:spcBef>
                <a:spcPts val="0"/>
              </a:spcBef>
              <a:spcAft>
                <a:spcPts val="0"/>
              </a:spcAft>
              <a:buNone/>
              <a:defRPr sz="1200">
                <a:solidFill>
                  <a:schemeClr val="lt1"/>
                </a:solidFill>
                <a:latin typeface="Arial"/>
                <a:ea typeface="Arial"/>
                <a:cs typeface="Arial"/>
                <a:sym typeface="Arial"/>
              </a:defRPr>
            </a:lvl5pPr>
            <a:lvl6pPr marL="0" lvl="5" indent="0" algn="r">
              <a:spcBef>
                <a:spcPts val="0"/>
              </a:spcBef>
              <a:spcAft>
                <a:spcPts val="0"/>
              </a:spcAft>
              <a:buNone/>
              <a:defRPr sz="1200">
                <a:solidFill>
                  <a:schemeClr val="lt1"/>
                </a:solidFill>
                <a:latin typeface="Arial"/>
                <a:ea typeface="Arial"/>
                <a:cs typeface="Arial"/>
                <a:sym typeface="Arial"/>
              </a:defRPr>
            </a:lvl6pPr>
            <a:lvl7pPr marL="0" lvl="6" indent="0" algn="r">
              <a:spcBef>
                <a:spcPts val="0"/>
              </a:spcBef>
              <a:spcAft>
                <a:spcPts val="0"/>
              </a:spcAft>
              <a:buNone/>
              <a:defRPr sz="1200">
                <a:solidFill>
                  <a:schemeClr val="lt1"/>
                </a:solidFill>
                <a:latin typeface="Arial"/>
                <a:ea typeface="Arial"/>
                <a:cs typeface="Arial"/>
                <a:sym typeface="Arial"/>
              </a:defRPr>
            </a:lvl7pPr>
            <a:lvl8pPr marL="0" lvl="7" indent="0" algn="r">
              <a:spcBef>
                <a:spcPts val="0"/>
              </a:spcBef>
              <a:spcAft>
                <a:spcPts val="0"/>
              </a:spcAft>
              <a:buNone/>
              <a:defRPr sz="1200">
                <a:solidFill>
                  <a:schemeClr val="lt1"/>
                </a:solidFill>
                <a:latin typeface="Arial"/>
                <a:ea typeface="Arial"/>
                <a:cs typeface="Arial"/>
                <a:sym typeface="Arial"/>
              </a:defRPr>
            </a:lvl8pPr>
            <a:lvl9pPr marL="0" lvl="8" indent="0" algn="r">
              <a:spcBef>
                <a:spcPts val="0"/>
              </a:spcBef>
              <a:spcAft>
                <a:spcPts val="0"/>
              </a:spcAft>
              <a:buNone/>
              <a:defRPr sz="12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spTree>
      <p:nvGrpSpPr>
        <p:cNvPr id="1" name="Shape 215"/>
        <p:cNvGrpSpPr/>
        <p:nvPr/>
      </p:nvGrpSpPr>
      <p:grpSpPr>
        <a:xfrm>
          <a:off x="0" y="0"/>
          <a:ext cx="0" cy="0"/>
          <a:chOff x="0" y="0"/>
          <a:chExt cx="0" cy="0"/>
        </a:xfrm>
      </p:grpSpPr>
      <p:sp>
        <p:nvSpPr>
          <p:cNvPr id="216" name="Google Shape;216;p54"/>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17" name="Google Shape;217;p54"/>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SzPts val="3200"/>
              <a:buNone/>
              <a:defRPr/>
            </a:lvl1pPr>
            <a:lvl2pPr lvl="1" algn="ctr">
              <a:spcBef>
                <a:spcPts val="560"/>
              </a:spcBef>
              <a:spcAft>
                <a:spcPts val="0"/>
              </a:spcAft>
              <a:buSzPts val="2800"/>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a:endParaRPr/>
          </a:p>
        </p:txBody>
      </p:sp>
      <p:sp>
        <p:nvSpPr>
          <p:cNvPr id="218" name="Google Shape;218;p54"/>
          <p:cNvSpPr txBox="1">
            <a:spLocks noGrp="1"/>
          </p:cNvSpPr>
          <p:nvPr>
            <p:ph type="dt" idx="10"/>
          </p:nvPr>
        </p:nvSpPr>
        <p:spPr>
          <a:xfrm>
            <a:off x="457200" y="6537325"/>
            <a:ext cx="2133600" cy="2444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9" name="Google Shape;219;p54"/>
          <p:cNvSpPr txBox="1">
            <a:spLocks noGrp="1"/>
          </p:cNvSpPr>
          <p:nvPr>
            <p:ph type="ftr" idx="11"/>
          </p:nvPr>
        </p:nvSpPr>
        <p:spPr>
          <a:xfrm>
            <a:off x="3124200" y="6537325"/>
            <a:ext cx="2895600" cy="24447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54"/>
          <p:cNvSpPr txBox="1">
            <a:spLocks noGrp="1"/>
          </p:cNvSpPr>
          <p:nvPr>
            <p:ph type="sldNum" idx="12"/>
          </p:nvPr>
        </p:nvSpPr>
        <p:spPr>
          <a:xfrm>
            <a:off x="6553200" y="6537325"/>
            <a:ext cx="2133600" cy="244475"/>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200">
                <a:solidFill>
                  <a:schemeClr val="lt1"/>
                </a:solidFill>
                <a:latin typeface="Arial"/>
                <a:ea typeface="Arial"/>
                <a:cs typeface="Arial"/>
                <a:sym typeface="Arial"/>
              </a:defRPr>
            </a:lvl1pPr>
            <a:lvl2pPr marL="0" lvl="1" indent="0" algn="r">
              <a:spcBef>
                <a:spcPts val="0"/>
              </a:spcBef>
              <a:spcAft>
                <a:spcPts val="0"/>
              </a:spcAft>
              <a:buNone/>
              <a:defRPr sz="1200">
                <a:solidFill>
                  <a:schemeClr val="lt1"/>
                </a:solidFill>
                <a:latin typeface="Arial"/>
                <a:ea typeface="Arial"/>
                <a:cs typeface="Arial"/>
                <a:sym typeface="Arial"/>
              </a:defRPr>
            </a:lvl2pPr>
            <a:lvl3pPr marL="0" lvl="2" indent="0" algn="r">
              <a:spcBef>
                <a:spcPts val="0"/>
              </a:spcBef>
              <a:spcAft>
                <a:spcPts val="0"/>
              </a:spcAft>
              <a:buNone/>
              <a:defRPr sz="1200">
                <a:solidFill>
                  <a:schemeClr val="lt1"/>
                </a:solidFill>
                <a:latin typeface="Arial"/>
                <a:ea typeface="Arial"/>
                <a:cs typeface="Arial"/>
                <a:sym typeface="Arial"/>
              </a:defRPr>
            </a:lvl3pPr>
            <a:lvl4pPr marL="0" lvl="3" indent="0" algn="r">
              <a:spcBef>
                <a:spcPts val="0"/>
              </a:spcBef>
              <a:spcAft>
                <a:spcPts val="0"/>
              </a:spcAft>
              <a:buNone/>
              <a:defRPr sz="1200">
                <a:solidFill>
                  <a:schemeClr val="lt1"/>
                </a:solidFill>
                <a:latin typeface="Arial"/>
                <a:ea typeface="Arial"/>
                <a:cs typeface="Arial"/>
                <a:sym typeface="Arial"/>
              </a:defRPr>
            </a:lvl4pPr>
            <a:lvl5pPr marL="0" lvl="4" indent="0" algn="r">
              <a:spcBef>
                <a:spcPts val="0"/>
              </a:spcBef>
              <a:spcAft>
                <a:spcPts val="0"/>
              </a:spcAft>
              <a:buNone/>
              <a:defRPr sz="1200">
                <a:solidFill>
                  <a:schemeClr val="lt1"/>
                </a:solidFill>
                <a:latin typeface="Arial"/>
                <a:ea typeface="Arial"/>
                <a:cs typeface="Arial"/>
                <a:sym typeface="Arial"/>
              </a:defRPr>
            </a:lvl5pPr>
            <a:lvl6pPr marL="0" lvl="5" indent="0" algn="r">
              <a:spcBef>
                <a:spcPts val="0"/>
              </a:spcBef>
              <a:spcAft>
                <a:spcPts val="0"/>
              </a:spcAft>
              <a:buNone/>
              <a:defRPr sz="1200">
                <a:solidFill>
                  <a:schemeClr val="lt1"/>
                </a:solidFill>
                <a:latin typeface="Arial"/>
                <a:ea typeface="Arial"/>
                <a:cs typeface="Arial"/>
                <a:sym typeface="Arial"/>
              </a:defRPr>
            </a:lvl6pPr>
            <a:lvl7pPr marL="0" lvl="6" indent="0" algn="r">
              <a:spcBef>
                <a:spcPts val="0"/>
              </a:spcBef>
              <a:spcAft>
                <a:spcPts val="0"/>
              </a:spcAft>
              <a:buNone/>
              <a:defRPr sz="1200">
                <a:solidFill>
                  <a:schemeClr val="lt1"/>
                </a:solidFill>
                <a:latin typeface="Arial"/>
                <a:ea typeface="Arial"/>
                <a:cs typeface="Arial"/>
                <a:sym typeface="Arial"/>
              </a:defRPr>
            </a:lvl7pPr>
            <a:lvl8pPr marL="0" lvl="7" indent="0" algn="r">
              <a:spcBef>
                <a:spcPts val="0"/>
              </a:spcBef>
              <a:spcAft>
                <a:spcPts val="0"/>
              </a:spcAft>
              <a:buNone/>
              <a:defRPr sz="1200">
                <a:solidFill>
                  <a:schemeClr val="lt1"/>
                </a:solidFill>
                <a:latin typeface="Arial"/>
                <a:ea typeface="Arial"/>
                <a:cs typeface="Arial"/>
                <a:sym typeface="Arial"/>
              </a:defRPr>
            </a:lvl8pPr>
            <a:lvl9pPr marL="0" lvl="8" indent="0" algn="r">
              <a:spcBef>
                <a:spcPts val="0"/>
              </a:spcBef>
              <a:spcAft>
                <a:spcPts val="0"/>
              </a:spcAft>
              <a:buNone/>
              <a:defRPr sz="12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32"/>
        <p:cNvGrpSpPr/>
        <p:nvPr/>
      </p:nvGrpSpPr>
      <p:grpSpPr>
        <a:xfrm>
          <a:off x="0" y="0"/>
          <a:ext cx="0" cy="0"/>
          <a:chOff x="0" y="0"/>
          <a:chExt cx="0" cy="0"/>
        </a:xfrm>
      </p:grpSpPr>
      <p:sp>
        <p:nvSpPr>
          <p:cNvPr id="33" name="Google Shape;33;p44"/>
          <p:cNvSpPr txBox="1">
            <a:spLocks noGrp="1"/>
          </p:cNvSpPr>
          <p:nvPr>
            <p:ph type="dt" idx="10"/>
          </p:nvPr>
        </p:nvSpPr>
        <p:spPr>
          <a:xfrm>
            <a:off x="457200" y="6537325"/>
            <a:ext cx="2133600" cy="2444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4"/>
          <p:cNvSpPr txBox="1">
            <a:spLocks noGrp="1"/>
          </p:cNvSpPr>
          <p:nvPr>
            <p:ph type="ftr" idx="11"/>
          </p:nvPr>
        </p:nvSpPr>
        <p:spPr>
          <a:xfrm>
            <a:off x="3124200" y="6537325"/>
            <a:ext cx="2895600" cy="24447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4"/>
          <p:cNvSpPr txBox="1">
            <a:spLocks noGrp="1"/>
          </p:cNvSpPr>
          <p:nvPr>
            <p:ph type="sldNum" idx="12"/>
          </p:nvPr>
        </p:nvSpPr>
        <p:spPr>
          <a:xfrm>
            <a:off x="6553200" y="6537325"/>
            <a:ext cx="2133600" cy="244475"/>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200">
                <a:solidFill>
                  <a:schemeClr val="lt1"/>
                </a:solidFill>
                <a:latin typeface="Arial"/>
                <a:ea typeface="Arial"/>
                <a:cs typeface="Arial"/>
                <a:sym typeface="Arial"/>
              </a:defRPr>
            </a:lvl1pPr>
            <a:lvl2pPr marL="0" lvl="1" indent="0" algn="r">
              <a:spcBef>
                <a:spcPts val="0"/>
              </a:spcBef>
              <a:spcAft>
                <a:spcPts val="0"/>
              </a:spcAft>
              <a:buNone/>
              <a:defRPr sz="1200">
                <a:solidFill>
                  <a:schemeClr val="lt1"/>
                </a:solidFill>
                <a:latin typeface="Arial"/>
                <a:ea typeface="Arial"/>
                <a:cs typeface="Arial"/>
                <a:sym typeface="Arial"/>
              </a:defRPr>
            </a:lvl2pPr>
            <a:lvl3pPr marL="0" lvl="2" indent="0" algn="r">
              <a:spcBef>
                <a:spcPts val="0"/>
              </a:spcBef>
              <a:spcAft>
                <a:spcPts val="0"/>
              </a:spcAft>
              <a:buNone/>
              <a:defRPr sz="1200">
                <a:solidFill>
                  <a:schemeClr val="lt1"/>
                </a:solidFill>
                <a:latin typeface="Arial"/>
                <a:ea typeface="Arial"/>
                <a:cs typeface="Arial"/>
                <a:sym typeface="Arial"/>
              </a:defRPr>
            </a:lvl3pPr>
            <a:lvl4pPr marL="0" lvl="3" indent="0" algn="r">
              <a:spcBef>
                <a:spcPts val="0"/>
              </a:spcBef>
              <a:spcAft>
                <a:spcPts val="0"/>
              </a:spcAft>
              <a:buNone/>
              <a:defRPr sz="1200">
                <a:solidFill>
                  <a:schemeClr val="lt1"/>
                </a:solidFill>
                <a:latin typeface="Arial"/>
                <a:ea typeface="Arial"/>
                <a:cs typeface="Arial"/>
                <a:sym typeface="Arial"/>
              </a:defRPr>
            </a:lvl4pPr>
            <a:lvl5pPr marL="0" lvl="4" indent="0" algn="r">
              <a:spcBef>
                <a:spcPts val="0"/>
              </a:spcBef>
              <a:spcAft>
                <a:spcPts val="0"/>
              </a:spcAft>
              <a:buNone/>
              <a:defRPr sz="1200">
                <a:solidFill>
                  <a:schemeClr val="lt1"/>
                </a:solidFill>
                <a:latin typeface="Arial"/>
                <a:ea typeface="Arial"/>
                <a:cs typeface="Arial"/>
                <a:sym typeface="Arial"/>
              </a:defRPr>
            </a:lvl5pPr>
            <a:lvl6pPr marL="0" lvl="5" indent="0" algn="r">
              <a:spcBef>
                <a:spcPts val="0"/>
              </a:spcBef>
              <a:spcAft>
                <a:spcPts val="0"/>
              </a:spcAft>
              <a:buNone/>
              <a:defRPr sz="1200">
                <a:solidFill>
                  <a:schemeClr val="lt1"/>
                </a:solidFill>
                <a:latin typeface="Arial"/>
                <a:ea typeface="Arial"/>
                <a:cs typeface="Arial"/>
                <a:sym typeface="Arial"/>
              </a:defRPr>
            </a:lvl6pPr>
            <a:lvl7pPr marL="0" lvl="6" indent="0" algn="r">
              <a:spcBef>
                <a:spcPts val="0"/>
              </a:spcBef>
              <a:spcAft>
                <a:spcPts val="0"/>
              </a:spcAft>
              <a:buNone/>
              <a:defRPr sz="1200">
                <a:solidFill>
                  <a:schemeClr val="lt1"/>
                </a:solidFill>
                <a:latin typeface="Arial"/>
                <a:ea typeface="Arial"/>
                <a:cs typeface="Arial"/>
                <a:sym typeface="Arial"/>
              </a:defRPr>
            </a:lvl7pPr>
            <a:lvl8pPr marL="0" lvl="7" indent="0" algn="r">
              <a:spcBef>
                <a:spcPts val="0"/>
              </a:spcBef>
              <a:spcAft>
                <a:spcPts val="0"/>
              </a:spcAft>
              <a:buNone/>
              <a:defRPr sz="1200">
                <a:solidFill>
                  <a:schemeClr val="lt1"/>
                </a:solidFill>
                <a:latin typeface="Arial"/>
                <a:ea typeface="Arial"/>
                <a:cs typeface="Arial"/>
                <a:sym typeface="Arial"/>
              </a:defRPr>
            </a:lvl8pPr>
            <a:lvl9pPr marL="0" lvl="8" indent="0" algn="r">
              <a:spcBef>
                <a:spcPts val="0"/>
              </a:spcBef>
              <a:spcAft>
                <a:spcPts val="0"/>
              </a:spcAft>
              <a:buNone/>
              <a:defRPr sz="12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36"/>
        <p:cNvGrpSpPr/>
        <p:nvPr/>
      </p:nvGrpSpPr>
      <p:grpSpPr>
        <a:xfrm>
          <a:off x="0" y="0"/>
          <a:ext cx="0" cy="0"/>
          <a:chOff x="0" y="0"/>
          <a:chExt cx="0" cy="0"/>
        </a:xfrm>
      </p:grpSpPr>
      <p:sp>
        <p:nvSpPr>
          <p:cNvPr id="37" name="Google Shape;37;p45"/>
          <p:cNvSpPr/>
          <p:nvPr/>
        </p:nvSpPr>
        <p:spPr>
          <a:xfrm>
            <a:off x="0" y="0"/>
            <a:ext cx="9144000" cy="1828800"/>
          </a:xfrm>
          <a:prstGeom prst="rect">
            <a:avLst/>
          </a:prstGeom>
          <a:gradFill>
            <a:gsLst>
              <a:gs pos="0">
                <a:schemeClr val="accent1"/>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38" name="Google Shape;38;p45"/>
          <p:cNvGrpSpPr/>
          <p:nvPr/>
        </p:nvGrpSpPr>
        <p:grpSpPr>
          <a:xfrm>
            <a:off x="152400" y="381000"/>
            <a:ext cx="6838950" cy="3365500"/>
            <a:chOff x="664" y="1951"/>
            <a:chExt cx="4308" cy="2120"/>
          </a:xfrm>
        </p:grpSpPr>
        <p:sp>
          <p:nvSpPr>
            <p:cNvPr id="39" name="Google Shape;39;p45"/>
            <p:cNvSpPr/>
            <p:nvPr/>
          </p:nvSpPr>
          <p:spPr>
            <a:xfrm>
              <a:off x="743" y="2045"/>
              <a:ext cx="1267" cy="1938"/>
            </a:xfrm>
            <a:custGeom>
              <a:avLst/>
              <a:gdLst/>
              <a:ahLst/>
              <a:cxnLst/>
              <a:rect l="l" t="t" r="r" b="b"/>
              <a:pathLst>
                <a:path w="1692" h="2586" extrusionOk="0">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0" name="Google Shape;40;p45"/>
            <p:cNvSpPr/>
            <p:nvPr/>
          </p:nvSpPr>
          <p:spPr>
            <a:xfrm>
              <a:off x="703" y="2230"/>
              <a:ext cx="34" cy="28"/>
            </a:xfrm>
            <a:custGeom>
              <a:avLst/>
              <a:gdLst/>
              <a:ahLst/>
              <a:cxnLst/>
              <a:rect l="l" t="t" r="r" b="b"/>
              <a:pathLst>
                <a:path w="46" h="38" extrusionOk="0">
                  <a:moveTo>
                    <a:pt x="16" y="4"/>
                  </a:moveTo>
                  <a:lnTo>
                    <a:pt x="0" y="22"/>
                  </a:lnTo>
                  <a:lnTo>
                    <a:pt x="22" y="38"/>
                  </a:lnTo>
                  <a:lnTo>
                    <a:pt x="46" y="26"/>
                  </a:lnTo>
                  <a:lnTo>
                    <a:pt x="30" y="0"/>
                  </a:lnTo>
                  <a:lnTo>
                    <a:pt x="16" y="4"/>
                  </a:ln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1" name="Google Shape;41;p45"/>
            <p:cNvSpPr/>
            <p:nvPr/>
          </p:nvSpPr>
          <p:spPr>
            <a:xfrm>
              <a:off x="1010" y="2353"/>
              <a:ext cx="39" cy="32"/>
            </a:xfrm>
            <a:custGeom>
              <a:avLst/>
              <a:gdLst/>
              <a:ahLst/>
              <a:cxnLst/>
              <a:rect l="l" t="t" r="r" b="b"/>
              <a:pathLst>
                <a:path w="52" h="44" extrusionOk="0">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 name="Google Shape;42;p45"/>
            <p:cNvSpPr/>
            <p:nvPr/>
          </p:nvSpPr>
          <p:spPr>
            <a:xfrm>
              <a:off x="1792" y="2409"/>
              <a:ext cx="98" cy="74"/>
            </a:xfrm>
            <a:custGeom>
              <a:avLst/>
              <a:gdLst/>
              <a:ahLst/>
              <a:cxnLst/>
              <a:rect l="l" t="t" r="r" b="b"/>
              <a:pathLst>
                <a:path w="131" h="98" extrusionOk="0">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3" name="Google Shape;43;p45"/>
            <p:cNvSpPr/>
            <p:nvPr/>
          </p:nvSpPr>
          <p:spPr>
            <a:xfrm>
              <a:off x="1318" y="2793"/>
              <a:ext cx="158" cy="84"/>
            </a:xfrm>
            <a:custGeom>
              <a:avLst/>
              <a:gdLst/>
              <a:ahLst/>
              <a:cxnLst/>
              <a:rect l="l" t="t" r="r" b="b"/>
              <a:pathLst>
                <a:path w="212" h="112" extrusionOk="0">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4" name="Google Shape;44;p45"/>
            <p:cNvSpPr/>
            <p:nvPr/>
          </p:nvSpPr>
          <p:spPr>
            <a:xfrm>
              <a:off x="1448" y="2857"/>
              <a:ext cx="99" cy="41"/>
            </a:xfrm>
            <a:custGeom>
              <a:avLst/>
              <a:gdLst/>
              <a:ahLst/>
              <a:cxnLst/>
              <a:rect l="l" t="t" r="r" b="b"/>
              <a:pathLst>
                <a:path w="133" h="54" extrusionOk="0">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5" name="Google Shape;45;p45"/>
            <p:cNvSpPr/>
            <p:nvPr/>
          </p:nvSpPr>
          <p:spPr>
            <a:xfrm>
              <a:off x="1553" y="2883"/>
              <a:ext cx="38" cy="18"/>
            </a:xfrm>
            <a:custGeom>
              <a:avLst/>
              <a:gdLst/>
              <a:ahLst/>
              <a:cxnLst/>
              <a:rect l="l" t="t" r="r" b="b"/>
              <a:pathLst>
                <a:path w="51" h="24" extrusionOk="0">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 name="Google Shape;46;p45"/>
            <p:cNvSpPr/>
            <p:nvPr/>
          </p:nvSpPr>
          <p:spPr>
            <a:xfrm>
              <a:off x="1609" y="2886"/>
              <a:ext cx="12" cy="25"/>
            </a:xfrm>
            <a:custGeom>
              <a:avLst/>
              <a:gdLst/>
              <a:ahLst/>
              <a:cxnLst/>
              <a:rect l="l" t="t" r="r" b="b"/>
              <a:pathLst>
                <a:path w="16" h="34" extrusionOk="0">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 name="Google Shape;47;p45"/>
            <p:cNvSpPr/>
            <p:nvPr/>
          </p:nvSpPr>
          <p:spPr>
            <a:xfrm>
              <a:off x="1426" y="2040"/>
              <a:ext cx="180" cy="88"/>
            </a:xfrm>
            <a:custGeom>
              <a:avLst/>
              <a:gdLst/>
              <a:ahLst/>
              <a:cxnLst/>
              <a:rect l="l" t="t" r="r" b="b"/>
              <a:pathLst>
                <a:path w="240" h="117" extrusionOk="0">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 name="Google Shape;48;p45"/>
            <p:cNvSpPr/>
            <p:nvPr/>
          </p:nvSpPr>
          <p:spPr>
            <a:xfrm>
              <a:off x="1506" y="1999"/>
              <a:ext cx="146" cy="60"/>
            </a:xfrm>
            <a:custGeom>
              <a:avLst/>
              <a:gdLst/>
              <a:ahLst/>
              <a:cxnLst/>
              <a:rect l="l" t="t" r="r" b="b"/>
              <a:pathLst>
                <a:path w="194" h="80" extrusionOk="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 name="Google Shape;49;p45"/>
            <p:cNvSpPr/>
            <p:nvPr/>
          </p:nvSpPr>
          <p:spPr>
            <a:xfrm>
              <a:off x="1711" y="2069"/>
              <a:ext cx="233" cy="190"/>
            </a:xfrm>
            <a:custGeom>
              <a:avLst/>
              <a:gdLst/>
              <a:ahLst/>
              <a:cxnLst/>
              <a:rect l="l" t="t" r="r" b="b"/>
              <a:pathLst>
                <a:path w="310" h="254" extrusionOk="0">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0" name="Google Shape;50;p45"/>
            <p:cNvSpPr/>
            <p:nvPr/>
          </p:nvSpPr>
          <p:spPr>
            <a:xfrm>
              <a:off x="1709" y="1987"/>
              <a:ext cx="44" cy="37"/>
            </a:xfrm>
            <a:custGeom>
              <a:avLst/>
              <a:gdLst/>
              <a:ahLst/>
              <a:cxnLst/>
              <a:rect l="l" t="t" r="r" b="b"/>
              <a:pathLst>
                <a:path w="59" h="50" extrusionOk="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1" name="Google Shape;51;p45"/>
            <p:cNvSpPr/>
            <p:nvPr/>
          </p:nvSpPr>
          <p:spPr>
            <a:xfrm>
              <a:off x="1625" y="2057"/>
              <a:ext cx="65" cy="42"/>
            </a:xfrm>
            <a:custGeom>
              <a:avLst/>
              <a:gdLst/>
              <a:ahLst/>
              <a:cxnLst/>
              <a:rect l="l" t="t" r="r" b="b"/>
              <a:pathLst>
                <a:path w="86" h="57" extrusionOk="0">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2" name="Google Shape;52;p45"/>
            <p:cNvSpPr/>
            <p:nvPr/>
          </p:nvSpPr>
          <p:spPr>
            <a:xfrm>
              <a:off x="1693" y="2065"/>
              <a:ext cx="54" cy="25"/>
            </a:xfrm>
            <a:custGeom>
              <a:avLst/>
              <a:gdLst/>
              <a:ahLst/>
              <a:cxnLst/>
              <a:rect l="l" t="t" r="r" b="b"/>
              <a:pathLst>
                <a:path w="73" h="34" extrusionOk="0">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3" name="Google Shape;53;p45"/>
            <p:cNvSpPr/>
            <p:nvPr/>
          </p:nvSpPr>
          <p:spPr>
            <a:xfrm>
              <a:off x="1664" y="2029"/>
              <a:ext cx="64" cy="34"/>
            </a:xfrm>
            <a:custGeom>
              <a:avLst/>
              <a:gdLst/>
              <a:ahLst/>
              <a:cxnLst/>
              <a:rect l="l" t="t" r="r" b="b"/>
              <a:pathLst>
                <a:path w="85" h="45" extrusionOk="0">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4" name="Google Shape;54;p45"/>
            <p:cNvSpPr/>
            <p:nvPr/>
          </p:nvSpPr>
          <p:spPr>
            <a:xfrm>
              <a:off x="1637" y="1997"/>
              <a:ext cx="44" cy="24"/>
            </a:xfrm>
            <a:custGeom>
              <a:avLst/>
              <a:gdLst/>
              <a:ahLst/>
              <a:cxnLst/>
              <a:rect l="l" t="t" r="r" b="b"/>
              <a:pathLst>
                <a:path w="58" h="31" extrusionOk="0">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5" name="Google Shape;55;p45"/>
            <p:cNvSpPr/>
            <p:nvPr/>
          </p:nvSpPr>
          <p:spPr>
            <a:xfrm>
              <a:off x="1751" y="2000"/>
              <a:ext cx="114" cy="77"/>
            </a:xfrm>
            <a:custGeom>
              <a:avLst/>
              <a:gdLst/>
              <a:ahLst/>
              <a:cxnLst/>
              <a:rect l="l" t="t" r="r" b="b"/>
              <a:pathLst>
                <a:path w="152" h="102" extrusionOk="0">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6" name="Google Shape;56;p45"/>
            <p:cNvSpPr/>
            <p:nvPr/>
          </p:nvSpPr>
          <p:spPr>
            <a:xfrm>
              <a:off x="664" y="2245"/>
              <a:ext cx="25" cy="15"/>
            </a:xfrm>
            <a:custGeom>
              <a:avLst/>
              <a:gdLst/>
              <a:ahLst/>
              <a:cxnLst/>
              <a:rect l="l" t="t" r="r" b="b"/>
              <a:pathLst>
                <a:path w="34" h="20" extrusionOk="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 name="Google Shape;57;p45"/>
            <p:cNvSpPr/>
            <p:nvPr/>
          </p:nvSpPr>
          <p:spPr>
            <a:xfrm>
              <a:off x="1421" y="2756"/>
              <a:ext cx="16" cy="12"/>
            </a:xfrm>
            <a:custGeom>
              <a:avLst/>
              <a:gdLst/>
              <a:ahLst/>
              <a:cxnLst/>
              <a:rect l="l" t="t" r="r" b="b"/>
              <a:pathLst>
                <a:path w="21" h="16" extrusionOk="0">
                  <a:moveTo>
                    <a:pt x="3" y="0"/>
                  </a:moveTo>
                  <a:cubicBezTo>
                    <a:pt x="0" y="9"/>
                    <a:pt x="6" y="11"/>
                    <a:pt x="13" y="16"/>
                  </a:cubicBezTo>
                  <a:cubicBezTo>
                    <a:pt x="21" y="4"/>
                    <a:pt x="16" y="2"/>
                    <a:pt x="3"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 name="Google Shape;58;p45"/>
            <p:cNvSpPr/>
            <p:nvPr/>
          </p:nvSpPr>
          <p:spPr>
            <a:xfrm>
              <a:off x="1424" y="2781"/>
              <a:ext cx="16" cy="12"/>
            </a:xfrm>
            <a:custGeom>
              <a:avLst/>
              <a:gdLst/>
              <a:ahLst/>
              <a:cxnLst/>
              <a:rect l="l" t="t" r="r" b="b"/>
              <a:pathLst>
                <a:path w="21" h="16" extrusionOk="0">
                  <a:moveTo>
                    <a:pt x="3" y="0"/>
                  </a:moveTo>
                  <a:cubicBezTo>
                    <a:pt x="0" y="9"/>
                    <a:pt x="6" y="11"/>
                    <a:pt x="13" y="16"/>
                  </a:cubicBezTo>
                  <a:cubicBezTo>
                    <a:pt x="21" y="4"/>
                    <a:pt x="16" y="2"/>
                    <a:pt x="3"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 name="Google Shape;59;p45"/>
            <p:cNvSpPr/>
            <p:nvPr/>
          </p:nvSpPr>
          <p:spPr>
            <a:xfrm>
              <a:off x="1628" y="2913"/>
              <a:ext cx="15" cy="12"/>
            </a:xfrm>
            <a:custGeom>
              <a:avLst/>
              <a:gdLst/>
              <a:ahLst/>
              <a:cxnLst/>
              <a:rect l="l" t="t" r="r" b="b"/>
              <a:pathLst>
                <a:path w="21" h="16" extrusionOk="0">
                  <a:moveTo>
                    <a:pt x="3" y="0"/>
                  </a:moveTo>
                  <a:cubicBezTo>
                    <a:pt x="0" y="9"/>
                    <a:pt x="6" y="11"/>
                    <a:pt x="13" y="16"/>
                  </a:cubicBezTo>
                  <a:cubicBezTo>
                    <a:pt x="21" y="4"/>
                    <a:pt x="16" y="2"/>
                    <a:pt x="3"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0" name="Google Shape;60;p45"/>
            <p:cNvSpPr/>
            <p:nvPr/>
          </p:nvSpPr>
          <p:spPr>
            <a:xfrm>
              <a:off x="1752" y="2429"/>
              <a:ext cx="38" cy="18"/>
            </a:xfrm>
            <a:custGeom>
              <a:avLst/>
              <a:gdLst/>
              <a:ahLst/>
              <a:cxnLst/>
              <a:rect l="l" t="t" r="r" b="b"/>
              <a:pathLst>
                <a:path w="51" h="24" extrusionOk="0">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1" name="Google Shape;61;p45"/>
            <p:cNvSpPr/>
            <p:nvPr/>
          </p:nvSpPr>
          <p:spPr>
            <a:xfrm>
              <a:off x="1652" y="2224"/>
              <a:ext cx="38" cy="18"/>
            </a:xfrm>
            <a:custGeom>
              <a:avLst/>
              <a:gdLst/>
              <a:ahLst/>
              <a:cxnLst/>
              <a:rect l="l" t="t" r="r" b="b"/>
              <a:pathLst>
                <a:path w="51" h="24" extrusionOk="0">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2" name="Google Shape;62;p45"/>
            <p:cNvSpPr/>
            <p:nvPr/>
          </p:nvSpPr>
          <p:spPr>
            <a:xfrm>
              <a:off x="1717" y="2045"/>
              <a:ext cx="39" cy="18"/>
            </a:xfrm>
            <a:custGeom>
              <a:avLst/>
              <a:gdLst/>
              <a:ahLst/>
              <a:cxnLst/>
              <a:rect l="l" t="t" r="r" b="b"/>
              <a:pathLst>
                <a:path w="51" h="24" extrusionOk="0">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 name="Google Shape;63;p45"/>
            <p:cNvSpPr/>
            <p:nvPr/>
          </p:nvSpPr>
          <p:spPr>
            <a:xfrm>
              <a:off x="1780" y="2153"/>
              <a:ext cx="38" cy="18"/>
            </a:xfrm>
            <a:custGeom>
              <a:avLst/>
              <a:gdLst/>
              <a:ahLst/>
              <a:cxnLst/>
              <a:rect l="l" t="t" r="r" b="b"/>
              <a:pathLst>
                <a:path w="51" h="24" extrusionOk="0">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 name="Google Shape;64;p45"/>
            <p:cNvSpPr/>
            <p:nvPr/>
          </p:nvSpPr>
          <p:spPr>
            <a:xfrm>
              <a:off x="1796" y="1951"/>
              <a:ext cx="696" cy="346"/>
            </a:xfrm>
            <a:custGeom>
              <a:avLst/>
              <a:gdLst/>
              <a:ahLst/>
              <a:cxnLst/>
              <a:rect l="l" t="t" r="r" b="b"/>
              <a:pathLst>
                <a:path w="929" h="462" extrusionOk="0">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5" name="Google Shape;65;p45"/>
            <p:cNvSpPr/>
            <p:nvPr/>
          </p:nvSpPr>
          <p:spPr>
            <a:xfrm>
              <a:off x="2009" y="2135"/>
              <a:ext cx="39" cy="24"/>
            </a:xfrm>
            <a:custGeom>
              <a:avLst/>
              <a:gdLst/>
              <a:ahLst/>
              <a:cxnLst/>
              <a:rect l="l" t="t" r="r" b="b"/>
              <a:pathLst>
                <a:path w="52" h="32" extrusionOk="0">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6" name="Google Shape;66;p45"/>
            <p:cNvSpPr/>
            <p:nvPr/>
          </p:nvSpPr>
          <p:spPr>
            <a:xfrm>
              <a:off x="2292" y="2201"/>
              <a:ext cx="128" cy="54"/>
            </a:xfrm>
            <a:custGeom>
              <a:avLst/>
              <a:gdLst/>
              <a:ahLst/>
              <a:cxnLst/>
              <a:rect l="l" t="t" r="r" b="b"/>
              <a:pathLst>
                <a:path w="172" h="72" extrusionOk="0">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7" name="Google Shape;67;p45"/>
            <p:cNvSpPr/>
            <p:nvPr/>
          </p:nvSpPr>
          <p:spPr>
            <a:xfrm>
              <a:off x="2393" y="2038"/>
              <a:ext cx="39" cy="24"/>
            </a:xfrm>
            <a:custGeom>
              <a:avLst/>
              <a:gdLst/>
              <a:ahLst/>
              <a:cxnLst/>
              <a:rect l="l" t="t" r="r" b="b"/>
              <a:pathLst>
                <a:path w="52" h="32" extrusionOk="0">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8" name="Google Shape;68;p45"/>
            <p:cNvSpPr/>
            <p:nvPr/>
          </p:nvSpPr>
          <p:spPr>
            <a:xfrm>
              <a:off x="2662" y="2006"/>
              <a:ext cx="155" cy="63"/>
            </a:xfrm>
            <a:custGeom>
              <a:avLst/>
              <a:gdLst/>
              <a:ahLst/>
              <a:cxnLst/>
              <a:rect l="l" t="t" r="r" b="b"/>
              <a:pathLst>
                <a:path w="206" h="85" extrusionOk="0">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 name="Google Shape;69;p45"/>
            <p:cNvSpPr/>
            <p:nvPr/>
          </p:nvSpPr>
          <p:spPr>
            <a:xfrm>
              <a:off x="2759" y="2039"/>
              <a:ext cx="48" cy="21"/>
            </a:xfrm>
            <a:custGeom>
              <a:avLst/>
              <a:gdLst/>
              <a:ahLst/>
              <a:cxnLst/>
              <a:rect l="l" t="t" r="r" b="b"/>
              <a:pathLst>
                <a:path w="64" h="28" extrusionOk="0">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 name="Google Shape;70;p45"/>
            <p:cNvSpPr/>
            <p:nvPr/>
          </p:nvSpPr>
          <p:spPr>
            <a:xfrm>
              <a:off x="2467" y="2311"/>
              <a:ext cx="109" cy="132"/>
            </a:xfrm>
            <a:custGeom>
              <a:avLst/>
              <a:gdLst/>
              <a:ahLst/>
              <a:cxnLst/>
              <a:rect l="l" t="t" r="r" b="b"/>
              <a:pathLst>
                <a:path w="146" h="176" extrusionOk="0">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1" name="Google Shape;71;p45"/>
            <p:cNvSpPr/>
            <p:nvPr/>
          </p:nvSpPr>
          <p:spPr>
            <a:xfrm>
              <a:off x="2413" y="2359"/>
              <a:ext cx="69" cy="68"/>
            </a:xfrm>
            <a:custGeom>
              <a:avLst/>
              <a:gdLst/>
              <a:ahLst/>
              <a:cxnLst/>
              <a:rect l="l" t="t" r="r" b="b"/>
              <a:pathLst>
                <a:path w="92" h="92" extrusionOk="0">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 name="Google Shape;72;p45"/>
            <p:cNvSpPr/>
            <p:nvPr/>
          </p:nvSpPr>
          <p:spPr>
            <a:xfrm>
              <a:off x="4099" y="3502"/>
              <a:ext cx="474" cy="495"/>
            </a:xfrm>
            <a:custGeom>
              <a:avLst/>
              <a:gdLst/>
              <a:ahLst/>
              <a:cxnLst/>
              <a:rect l="l" t="t" r="r" b="b"/>
              <a:pathLst>
                <a:path w="633" h="660" extrusionOk="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 name="Google Shape;73;p45"/>
            <p:cNvSpPr/>
            <p:nvPr/>
          </p:nvSpPr>
          <p:spPr>
            <a:xfrm>
              <a:off x="4246" y="3241"/>
              <a:ext cx="319" cy="210"/>
            </a:xfrm>
            <a:custGeom>
              <a:avLst/>
              <a:gdLst/>
              <a:ahLst/>
              <a:cxnLst/>
              <a:rect l="l" t="t" r="r" b="b"/>
              <a:pathLst>
                <a:path w="426" h="280" extrusionOk="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4" name="Google Shape;74;p45"/>
            <p:cNvSpPr/>
            <p:nvPr/>
          </p:nvSpPr>
          <p:spPr>
            <a:xfrm>
              <a:off x="4255" y="3243"/>
              <a:ext cx="311" cy="211"/>
            </a:xfrm>
            <a:custGeom>
              <a:avLst/>
              <a:gdLst/>
              <a:ahLst/>
              <a:cxnLst/>
              <a:rect l="l" t="t" r="r" b="b"/>
              <a:pathLst>
                <a:path w="416" h="282" extrusionOk="0">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 name="Google Shape;75;p45"/>
            <p:cNvSpPr/>
            <p:nvPr/>
          </p:nvSpPr>
          <p:spPr>
            <a:xfrm>
              <a:off x="4485" y="4013"/>
              <a:ext cx="45" cy="58"/>
            </a:xfrm>
            <a:custGeom>
              <a:avLst/>
              <a:gdLst/>
              <a:ahLst/>
              <a:cxnLst/>
              <a:rect l="l" t="t" r="r" b="b"/>
              <a:pathLst>
                <a:path w="60" h="78" extrusionOk="0">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6" name="Google Shape;76;p45"/>
            <p:cNvSpPr/>
            <p:nvPr/>
          </p:nvSpPr>
          <p:spPr>
            <a:xfrm>
              <a:off x="4621" y="3923"/>
              <a:ext cx="164" cy="85"/>
            </a:xfrm>
            <a:custGeom>
              <a:avLst/>
              <a:gdLst/>
              <a:ahLst/>
              <a:cxnLst/>
              <a:rect l="l" t="t" r="r" b="b"/>
              <a:pathLst>
                <a:path w="219" h="113" extrusionOk="0">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 name="Google Shape;77;p45"/>
            <p:cNvSpPr/>
            <p:nvPr/>
          </p:nvSpPr>
          <p:spPr>
            <a:xfrm>
              <a:off x="4791" y="3873"/>
              <a:ext cx="104" cy="92"/>
            </a:xfrm>
            <a:custGeom>
              <a:avLst/>
              <a:gdLst/>
              <a:ahLst/>
              <a:cxnLst/>
              <a:rect l="l" t="t" r="r" b="b"/>
              <a:pathLst>
                <a:path w="139" h="122" extrusionOk="0">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8" name="Google Shape;78;p45"/>
            <p:cNvSpPr/>
            <p:nvPr/>
          </p:nvSpPr>
          <p:spPr>
            <a:xfrm>
              <a:off x="4846" y="3832"/>
              <a:ext cx="37" cy="26"/>
            </a:xfrm>
            <a:custGeom>
              <a:avLst/>
              <a:gdLst/>
              <a:ahLst/>
              <a:cxnLst/>
              <a:rect l="l" t="t" r="r" b="b"/>
              <a:pathLst>
                <a:path w="49" h="35" extrusionOk="0">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9" name="Google Shape;79;p45"/>
            <p:cNvSpPr/>
            <p:nvPr/>
          </p:nvSpPr>
          <p:spPr>
            <a:xfrm>
              <a:off x="3123" y="3346"/>
              <a:ext cx="123" cy="201"/>
            </a:xfrm>
            <a:custGeom>
              <a:avLst/>
              <a:gdLst/>
              <a:ahLst/>
              <a:cxnLst/>
              <a:rect l="l" t="t" r="r" b="b"/>
              <a:pathLst>
                <a:path w="164" h="268" extrusionOk="0">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0" name="Google Shape;80;p45"/>
            <p:cNvSpPr/>
            <p:nvPr/>
          </p:nvSpPr>
          <p:spPr>
            <a:xfrm>
              <a:off x="3655" y="3034"/>
              <a:ext cx="49" cy="61"/>
            </a:xfrm>
            <a:custGeom>
              <a:avLst/>
              <a:gdLst/>
              <a:ahLst/>
              <a:cxnLst/>
              <a:rect l="l" t="t" r="r" b="b"/>
              <a:pathLst>
                <a:path w="66" h="81" extrusionOk="0">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1" name="Google Shape;81;p45"/>
            <p:cNvSpPr/>
            <p:nvPr/>
          </p:nvSpPr>
          <p:spPr>
            <a:xfrm>
              <a:off x="3988" y="3100"/>
              <a:ext cx="111" cy="183"/>
            </a:xfrm>
            <a:custGeom>
              <a:avLst/>
              <a:gdLst/>
              <a:ahLst/>
              <a:cxnLst/>
              <a:rect l="l" t="t" r="r" b="b"/>
              <a:pathLst>
                <a:path w="148" h="244" extrusionOk="0">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2" name="Google Shape;82;p45"/>
            <p:cNvSpPr/>
            <p:nvPr/>
          </p:nvSpPr>
          <p:spPr>
            <a:xfrm>
              <a:off x="3894" y="3043"/>
              <a:ext cx="72" cy="137"/>
            </a:xfrm>
            <a:custGeom>
              <a:avLst/>
              <a:gdLst/>
              <a:ahLst/>
              <a:cxnLst/>
              <a:rect l="l" t="t" r="r" b="b"/>
              <a:pathLst>
                <a:path w="96" h="183" extrusionOk="0">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 name="Google Shape;83;p45"/>
            <p:cNvSpPr/>
            <p:nvPr/>
          </p:nvSpPr>
          <p:spPr>
            <a:xfrm>
              <a:off x="3943" y="3153"/>
              <a:ext cx="40" cy="131"/>
            </a:xfrm>
            <a:custGeom>
              <a:avLst/>
              <a:gdLst/>
              <a:ahLst/>
              <a:cxnLst/>
              <a:rect l="l" t="t" r="r" b="b"/>
              <a:pathLst>
                <a:path w="54" h="175" extrusionOk="0">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 name="Google Shape;84;p45"/>
            <p:cNvSpPr/>
            <p:nvPr/>
          </p:nvSpPr>
          <p:spPr>
            <a:xfrm>
              <a:off x="3988" y="3290"/>
              <a:ext cx="65" cy="54"/>
            </a:xfrm>
            <a:custGeom>
              <a:avLst/>
              <a:gdLst/>
              <a:ahLst/>
              <a:cxnLst/>
              <a:rect l="l" t="t" r="r" b="b"/>
              <a:pathLst>
                <a:path w="86" h="73" extrusionOk="0">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 name="Google Shape;85;p45"/>
            <p:cNvSpPr/>
            <p:nvPr/>
          </p:nvSpPr>
          <p:spPr>
            <a:xfrm>
              <a:off x="4092" y="3195"/>
              <a:ext cx="83" cy="117"/>
            </a:xfrm>
            <a:custGeom>
              <a:avLst/>
              <a:gdLst/>
              <a:ahLst/>
              <a:cxnLst/>
              <a:rect l="l" t="t" r="r" b="b"/>
              <a:pathLst>
                <a:path w="111" h="156" extrusionOk="0">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 name="Google Shape;86;p45"/>
            <p:cNvSpPr/>
            <p:nvPr/>
          </p:nvSpPr>
          <p:spPr>
            <a:xfrm>
              <a:off x="4064" y="2777"/>
              <a:ext cx="22" cy="71"/>
            </a:xfrm>
            <a:custGeom>
              <a:avLst/>
              <a:gdLst/>
              <a:ahLst/>
              <a:cxnLst/>
              <a:rect l="l" t="t" r="r" b="b"/>
              <a:pathLst>
                <a:path w="30" h="94" extrusionOk="0">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7" name="Google Shape;87;p45"/>
            <p:cNvSpPr/>
            <p:nvPr/>
          </p:nvSpPr>
          <p:spPr>
            <a:xfrm>
              <a:off x="4078" y="2896"/>
              <a:ext cx="61" cy="118"/>
            </a:xfrm>
            <a:custGeom>
              <a:avLst/>
              <a:gdLst/>
              <a:ahLst/>
              <a:cxnLst/>
              <a:rect l="l" t="t" r="r" b="b"/>
              <a:pathLst>
                <a:path w="81" h="158" extrusionOk="0">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 name="Google Shape;88;p45"/>
            <p:cNvSpPr/>
            <p:nvPr/>
          </p:nvSpPr>
          <p:spPr>
            <a:xfrm>
              <a:off x="4121" y="3052"/>
              <a:ext cx="64" cy="79"/>
            </a:xfrm>
            <a:custGeom>
              <a:avLst/>
              <a:gdLst/>
              <a:ahLst/>
              <a:cxnLst/>
              <a:rect l="l" t="t" r="r" b="b"/>
              <a:pathLst>
                <a:path w="85" h="105" extrusionOk="0">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 name="Google Shape;89;p45"/>
            <p:cNvSpPr/>
            <p:nvPr/>
          </p:nvSpPr>
          <p:spPr>
            <a:xfrm>
              <a:off x="4197" y="3193"/>
              <a:ext cx="29" cy="49"/>
            </a:xfrm>
            <a:custGeom>
              <a:avLst/>
              <a:gdLst/>
              <a:ahLst/>
              <a:cxnLst/>
              <a:rect l="l" t="t" r="r" b="b"/>
              <a:pathLst>
                <a:path w="38" h="66" extrusionOk="0">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 name="Google Shape;90;p45"/>
            <p:cNvSpPr/>
            <p:nvPr/>
          </p:nvSpPr>
          <p:spPr>
            <a:xfrm>
              <a:off x="4181" y="3275"/>
              <a:ext cx="18" cy="17"/>
            </a:xfrm>
            <a:custGeom>
              <a:avLst/>
              <a:gdLst/>
              <a:ahLst/>
              <a:cxnLst/>
              <a:rect l="l" t="t" r="r" b="b"/>
              <a:pathLst>
                <a:path w="24" h="23" extrusionOk="0">
                  <a:moveTo>
                    <a:pt x="0" y="0"/>
                  </a:moveTo>
                  <a:cubicBezTo>
                    <a:pt x="1" y="8"/>
                    <a:pt x="3" y="16"/>
                    <a:pt x="6" y="23"/>
                  </a:cubicBezTo>
                  <a:cubicBezTo>
                    <a:pt x="19" y="20"/>
                    <a:pt x="19" y="22"/>
                    <a:pt x="24" y="11"/>
                  </a:cubicBezTo>
                  <a:cubicBezTo>
                    <a:pt x="20" y="0"/>
                    <a:pt x="4" y="8"/>
                    <a:pt x="0"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 name="Google Shape;91;p45"/>
            <p:cNvSpPr/>
            <p:nvPr/>
          </p:nvSpPr>
          <p:spPr>
            <a:xfrm>
              <a:off x="4208" y="3265"/>
              <a:ext cx="45" cy="37"/>
            </a:xfrm>
            <a:custGeom>
              <a:avLst/>
              <a:gdLst/>
              <a:ahLst/>
              <a:cxnLst/>
              <a:rect l="l" t="t" r="r" b="b"/>
              <a:pathLst>
                <a:path w="60" h="49" extrusionOk="0">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 name="Google Shape;92;p45"/>
            <p:cNvSpPr/>
            <p:nvPr/>
          </p:nvSpPr>
          <p:spPr>
            <a:xfrm>
              <a:off x="4277" y="3335"/>
              <a:ext cx="24" cy="33"/>
            </a:xfrm>
            <a:custGeom>
              <a:avLst/>
              <a:gdLst/>
              <a:ahLst/>
              <a:cxnLst/>
              <a:rect l="l" t="t" r="r" b="b"/>
              <a:pathLst>
                <a:path w="32" h="44" extrusionOk="0">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 name="Google Shape;93;p45"/>
            <p:cNvSpPr/>
            <p:nvPr/>
          </p:nvSpPr>
          <p:spPr>
            <a:xfrm>
              <a:off x="4544" y="3293"/>
              <a:ext cx="46" cy="47"/>
            </a:xfrm>
            <a:custGeom>
              <a:avLst/>
              <a:gdLst/>
              <a:ahLst/>
              <a:cxnLst/>
              <a:rect l="l" t="t" r="r" b="b"/>
              <a:pathLst>
                <a:path w="61" h="63" extrusionOk="0">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4" name="Google Shape;94;p45"/>
            <p:cNvSpPr/>
            <p:nvPr/>
          </p:nvSpPr>
          <p:spPr>
            <a:xfrm>
              <a:off x="4147" y="3352"/>
              <a:ext cx="46" cy="50"/>
            </a:xfrm>
            <a:custGeom>
              <a:avLst/>
              <a:gdLst/>
              <a:ahLst/>
              <a:cxnLst/>
              <a:rect l="l" t="t" r="r" b="b"/>
              <a:pathLst>
                <a:path w="61" h="67" extrusionOk="0">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5" name="Google Shape;95;p45"/>
            <p:cNvSpPr/>
            <p:nvPr/>
          </p:nvSpPr>
          <p:spPr>
            <a:xfrm>
              <a:off x="4098" y="3371"/>
              <a:ext cx="32" cy="27"/>
            </a:xfrm>
            <a:custGeom>
              <a:avLst/>
              <a:gdLst/>
              <a:ahLst/>
              <a:cxnLst/>
              <a:rect l="l" t="t" r="r" b="b"/>
              <a:pathLst>
                <a:path w="43" h="36" extrusionOk="0">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6" name="Google Shape;96;p45"/>
            <p:cNvSpPr/>
            <p:nvPr/>
          </p:nvSpPr>
          <p:spPr>
            <a:xfrm>
              <a:off x="4077" y="3342"/>
              <a:ext cx="24" cy="31"/>
            </a:xfrm>
            <a:custGeom>
              <a:avLst/>
              <a:gdLst/>
              <a:ahLst/>
              <a:cxnLst/>
              <a:rect l="l" t="t" r="r" b="b"/>
              <a:pathLst>
                <a:path w="32" h="41" extrusionOk="0">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7" name="Google Shape;97;p45"/>
            <p:cNvSpPr/>
            <p:nvPr/>
          </p:nvSpPr>
          <p:spPr>
            <a:xfrm>
              <a:off x="4111" y="3353"/>
              <a:ext cx="34" cy="24"/>
            </a:xfrm>
            <a:custGeom>
              <a:avLst/>
              <a:gdLst/>
              <a:ahLst/>
              <a:cxnLst/>
              <a:rect l="l" t="t" r="r" b="b"/>
              <a:pathLst>
                <a:path w="45" h="32" extrusionOk="0">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8" name="Google Shape;98;p45"/>
            <p:cNvSpPr/>
            <p:nvPr/>
          </p:nvSpPr>
          <p:spPr>
            <a:xfrm>
              <a:off x="4062" y="3021"/>
              <a:ext cx="27" cy="55"/>
            </a:xfrm>
            <a:custGeom>
              <a:avLst/>
              <a:gdLst/>
              <a:ahLst/>
              <a:cxnLst/>
              <a:rect l="l" t="t" r="r" b="b"/>
              <a:pathLst>
                <a:path w="35" h="74" extrusionOk="0">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9" name="Google Shape;99;p45"/>
            <p:cNvSpPr/>
            <p:nvPr/>
          </p:nvSpPr>
          <p:spPr>
            <a:xfrm>
              <a:off x="4113" y="3012"/>
              <a:ext cx="19" cy="55"/>
            </a:xfrm>
            <a:custGeom>
              <a:avLst/>
              <a:gdLst/>
              <a:ahLst/>
              <a:cxnLst/>
              <a:rect l="l" t="t" r="r" b="b"/>
              <a:pathLst>
                <a:path w="25" h="73" extrusionOk="0">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0" name="Google Shape;100;p45"/>
            <p:cNvSpPr/>
            <p:nvPr/>
          </p:nvSpPr>
          <p:spPr>
            <a:xfrm>
              <a:off x="4135" y="2995"/>
              <a:ext cx="10" cy="25"/>
            </a:xfrm>
            <a:custGeom>
              <a:avLst/>
              <a:gdLst/>
              <a:ahLst/>
              <a:cxnLst/>
              <a:rect l="l" t="t" r="r" b="b"/>
              <a:pathLst>
                <a:path w="14" h="33" extrusionOk="0">
                  <a:moveTo>
                    <a:pt x="11" y="0"/>
                  </a:moveTo>
                  <a:cubicBezTo>
                    <a:pt x="7" y="3"/>
                    <a:pt x="5" y="7"/>
                    <a:pt x="1" y="10"/>
                  </a:cubicBezTo>
                  <a:cubicBezTo>
                    <a:pt x="2" y="18"/>
                    <a:pt x="0" y="33"/>
                    <a:pt x="11" y="25"/>
                  </a:cubicBezTo>
                  <a:cubicBezTo>
                    <a:pt x="14" y="15"/>
                    <a:pt x="5" y="4"/>
                    <a:pt x="11"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1" name="Google Shape;101;p45"/>
            <p:cNvSpPr/>
            <p:nvPr/>
          </p:nvSpPr>
          <p:spPr>
            <a:xfrm>
              <a:off x="4145" y="3007"/>
              <a:ext cx="21" cy="48"/>
            </a:xfrm>
            <a:custGeom>
              <a:avLst/>
              <a:gdLst/>
              <a:ahLst/>
              <a:cxnLst/>
              <a:rect l="l" t="t" r="r" b="b"/>
              <a:pathLst>
                <a:path w="28" h="64" extrusionOk="0">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 name="Google Shape;102;p45"/>
            <p:cNvSpPr/>
            <p:nvPr/>
          </p:nvSpPr>
          <p:spPr>
            <a:xfrm>
              <a:off x="3876" y="3076"/>
              <a:ext cx="12" cy="27"/>
            </a:xfrm>
            <a:custGeom>
              <a:avLst/>
              <a:gdLst/>
              <a:ahLst/>
              <a:cxnLst/>
              <a:rect l="l" t="t" r="r" b="b"/>
              <a:pathLst>
                <a:path w="16" h="36" extrusionOk="0">
                  <a:moveTo>
                    <a:pt x="14" y="3"/>
                  </a:moveTo>
                  <a:cubicBezTo>
                    <a:pt x="7" y="0"/>
                    <a:pt x="4" y="1"/>
                    <a:pt x="0" y="7"/>
                  </a:cubicBezTo>
                  <a:cubicBezTo>
                    <a:pt x="3" y="14"/>
                    <a:pt x="2" y="17"/>
                    <a:pt x="8" y="22"/>
                  </a:cubicBezTo>
                  <a:cubicBezTo>
                    <a:pt x="16" y="36"/>
                    <a:pt x="11" y="7"/>
                    <a:pt x="14" y="3"/>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3" name="Google Shape;103;p45"/>
            <p:cNvSpPr/>
            <p:nvPr/>
          </p:nvSpPr>
          <p:spPr>
            <a:xfrm>
              <a:off x="3866" y="3053"/>
              <a:ext cx="10" cy="15"/>
            </a:xfrm>
            <a:custGeom>
              <a:avLst/>
              <a:gdLst/>
              <a:ahLst/>
              <a:cxnLst/>
              <a:rect l="l" t="t" r="r" b="b"/>
              <a:pathLst>
                <a:path w="13" h="20" extrusionOk="0">
                  <a:moveTo>
                    <a:pt x="10" y="5"/>
                  </a:moveTo>
                  <a:cubicBezTo>
                    <a:pt x="3" y="0"/>
                    <a:pt x="5" y="6"/>
                    <a:pt x="1" y="11"/>
                  </a:cubicBezTo>
                  <a:cubicBezTo>
                    <a:pt x="0" y="18"/>
                    <a:pt x="2" y="19"/>
                    <a:pt x="9" y="20"/>
                  </a:cubicBezTo>
                  <a:cubicBezTo>
                    <a:pt x="13" y="14"/>
                    <a:pt x="10" y="12"/>
                    <a:pt x="10" y="5"/>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 name="Google Shape;104;p45"/>
            <p:cNvSpPr/>
            <p:nvPr/>
          </p:nvSpPr>
          <p:spPr>
            <a:xfrm>
              <a:off x="3862" y="3035"/>
              <a:ext cx="12" cy="14"/>
            </a:xfrm>
            <a:custGeom>
              <a:avLst/>
              <a:gdLst/>
              <a:ahLst/>
              <a:cxnLst/>
              <a:rect l="l" t="t" r="r" b="b"/>
              <a:pathLst>
                <a:path w="16" h="19" extrusionOk="0">
                  <a:moveTo>
                    <a:pt x="10" y="5"/>
                  </a:moveTo>
                  <a:cubicBezTo>
                    <a:pt x="4" y="0"/>
                    <a:pt x="1" y="3"/>
                    <a:pt x="0" y="10"/>
                  </a:cubicBezTo>
                  <a:cubicBezTo>
                    <a:pt x="4" y="15"/>
                    <a:pt x="7" y="16"/>
                    <a:pt x="12" y="19"/>
                  </a:cubicBezTo>
                  <a:cubicBezTo>
                    <a:pt x="16" y="12"/>
                    <a:pt x="14" y="12"/>
                    <a:pt x="10" y="5"/>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 name="Google Shape;105;p45"/>
            <p:cNvSpPr/>
            <p:nvPr/>
          </p:nvSpPr>
          <p:spPr>
            <a:xfrm>
              <a:off x="3850" y="2995"/>
              <a:ext cx="11" cy="19"/>
            </a:xfrm>
            <a:custGeom>
              <a:avLst/>
              <a:gdLst/>
              <a:ahLst/>
              <a:cxnLst/>
              <a:rect l="l" t="t" r="r" b="b"/>
              <a:pathLst>
                <a:path w="14" h="25" extrusionOk="0">
                  <a:moveTo>
                    <a:pt x="6" y="0"/>
                  </a:moveTo>
                  <a:cubicBezTo>
                    <a:pt x="4" y="5"/>
                    <a:pt x="3" y="9"/>
                    <a:pt x="0" y="13"/>
                  </a:cubicBezTo>
                  <a:cubicBezTo>
                    <a:pt x="1" y="24"/>
                    <a:pt x="1" y="25"/>
                    <a:pt x="12" y="24"/>
                  </a:cubicBezTo>
                  <a:cubicBezTo>
                    <a:pt x="14" y="12"/>
                    <a:pt x="8" y="10"/>
                    <a:pt x="6"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 name="Google Shape;106;p45"/>
            <p:cNvSpPr/>
            <p:nvPr/>
          </p:nvSpPr>
          <p:spPr>
            <a:xfrm>
              <a:off x="3852" y="3020"/>
              <a:ext cx="16" cy="13"/>
            </a:xfrm>
            <a:custGeom>
              <a:avLst/>
              <a:gdLst/>
              <a:ahLst/>
              <a:cxnLst/>
              <a:rect l="l" t="t" r="r" b="b"/>
              <a:pathLst>
                <a:path w="22" h="18" extrusionOk="0">
                  <a:moveTo>
                    <a:pt x="13" y="0"/>
                  </a:moveTo>
                  <a:cubicBezTo>
                    <a:pt x="0" y="8"/>
                    <a:pt x="9" y="12"/>
                    <a:pt x="19" y="18"/>
                  </a:cubicBezTo>
                  <a:cubicBezTo>
                    <a:pt x="20" y="11"/>
                    <a:pt x="22" y="8"/>
                    <a:pt x="14" y="6"/>
                  </a:cubicBezTo>
                  <a:cubicBezTo>
                    <a:pt x="9" y="3"/>
                    <a:pt x="9" y="5"/>
                    <a:pt x="13"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7" name="Google Shape;107;p45"/>
            <p:cNvSpPr/>
            <p:nvPr/>
          </p:nvSpPr>
          <p:spPr>
            <a:xfrm>
              <a:off x="4688" y="3643"/>
              <a:ext cx="45" cy="60"/>
            </a:xfrm>
            <a:custGeom>
              <a:avLst/>
              <a:gdLst/>
              <a:ahLst/>
              <a:cxnLst/>
              <a:rect l="l" t="t" r="r" b="b"/>
              <a:pathLst>
                <a:path w="60" h="81" extrusionOk="0">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8" name="Google Shape;108;p45"/>
            <p:cNvSpPr/>
            <p:nvPr/>
          </p:nvSpPr>
          <p:spPr>
            <a:xfrm>
              <a:off x="4919" y="3594"/>
              <a:ext cx="53" cy="46"/>
            </a:xfrm>
            <a:custGeom>
              <a:avLst/>
              <a:gdLst/>
              <a:ahLst/>
              <a:cxnLst/>
              <a:rect l="l" t="t" r="r" b="b"/>
              <a:pathLst>
                <a:path w="71" h="61" extrusionOk="0">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9" name="Google Shape;109;p45"/>
            <p:cNvSpPr/>
            <p:nvPr/>
          </p:nvSpPr>
          <p:spPr>
            <a:xfrm>
              <a:off x="4759" y="3569"/>
              <a:ext cx="17" cy="23"/>
            </a:xfrm>
            <a:custGeom>
              <a:avLst/>
              <a:gdLst/>
              <a:ahLst/>
              <a:cxnLst/>
              <a:rect l="l" t="t" r="r" b="b"/>
              <a:pathLst>
                <a:path w="23" h="30" extrusionOk="0">
                  <a:moveTo>
                    <a:pt x="9" y="0"/>
                  </a:moveTo>
                  <a:cubicBezTo>
                    <a:pt x="8" y="7"/>
                    <a:pt x="3" y="8"/>
                    <a:pt x="0" y="14"/>
                  </a:cubicBezTo>
                  <a:cubicBezTo>
                    <a:pt x="3" y="21"/>
                    <a:pt x="8" y="24"/>
                    <a:pt x="12" y="30"/>
                  </a:cubicBezTo>
                  <a:cubicBezTo>
                    <a:pt x="23" y="15"/>
                    <a:pt x="4" y="9"/>
                    <a:pt x="9"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0" name="Google Shape;110;p45"/>
            <p:cNvSpPr/>
            <p:nvPr/>
          </p:nvSpPr>
          <p:spPr>
            <a:xfrm>
              <a:off x="4751" y="3547"/>
              <a:ext cx="20" cy="17"/>
            </a:xfrm>
            <a:custGeom>
              <a:avLst/>
              <a:gdLst/>
              <a:ahLst/>
              <a:cxnLst/>
              <a:rect l="l" t="t" r="r" b="b"/>
              <a:pathLst>
                <a:path w="26" h="23" extrusionOk="0">
                  <a:moveTo>
                    <a:pt x="19" y="0"/>
                  </a:moveTo>
                  <a:cubicBezTo>
                    <a:pt x="17" y="12"/>
                    <a:pt x="10" y="11"/>
                    <a:pt x="0" y="14"/>
                  </a:cubicBezTo>
                  <a:cubicBezTo>
                    <a:pt x="5" y="23"/>
                    <a:pt x="11" y="22"/>
                    <a:pt x="21" y="20"/>
                  </a:cubicBezTo>
                  <a:cubicBezTo>
                    <a:pt x="26" y="12"/>
                    <a:pt x="23" y="7"/>
                    <a:pt x="19"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1" name="Google Shape;111;p45"/>
            <p:cNvSpPr/>
            <p:nvPr/>
          </p:nvSpPr>
          <p:spPr>
            <a:xfrm>
              <a:off x="4598" y="3353"/>
              <a:ext cx="24" cy="33"/>
            </a:xfrm>
            <a:custGeom>
              <a:avLst/>
              <a:gdLst/>
              <a:ahLst/>
              <a:cxnLst/>
              <a:rect l="l" t="t" r="r" b="b"/>
              <a:pathLst>
                <a:path w="32" h="44" extrusionOk="0">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2" name="Google Shape;112;p45"/>
            <p:cNvSpPr/>
            <p:nvPr/>
          </p:nvSpPr>
          <p:spPr>
            <a:xfrm>
              <a:off x="4632" y="3396"/>
              <a:ext cx="26" cy="33"/>
            </a:xfrm>
            <a:custGeom>
              <a:avLst/>
              <a:gdLst/>
              <a:ahLst/>
              <a:cxnLst/>
              <a:rect l="l" t="t" r="r" b="b"/>
              <a:pathLst>
                <a:path w="34" h="44" extrusionOk="0">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3" name="Google Shape;113;p45"/>
            <p:cNvSpPr/>
            <p:nvPr/>
          </p:nvSpPr>
          <p:spPr>
            <a:xfrm>
              <a:off x="4659" y="3459"/>
              <a:ext cx="28" cy="28"/>
            </a:xfrm>
            <a:custGeom>
              <a:avLst/>
              <a:gdLst/>
              <a:ahLst/>
              <a:cxnLst/>
              <a:rect l="l" t="t" r="r" b="b"/>
              <a:pathLst>
                <a:path w="38" h="37" extrusionOk="0">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4" name="Google Shape;114;p45"/>
            <p:cNvSpPr/>
            <p:nvPr/>
          </p:nvSpPr>
          <p:spPr>
            <a:xfrm>
              <a:off x="4693" y="3449"/>
              <a:ext cx="28" cy="26"/>
            </a:xfrm>
            <a:custGeom>
              <a:avLst/>
              <a:gdLst/>
              <a:ahLst/>
              <a:cxnLst/>
              <a:rect l="l" t="t" r="r" b="b"/>
              <a:pathLst>
                <a:path w="38" h="34" extrusionOk="0">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5" name="Google Shape;115;p45"/>
            <p:cNvSpPr/>
            <p:nvPr/>
          </p:nvSpPr>
          <p:spPr>
            <a:xfrm>
              <a:off x="4683" y="3413"/>
              <a:ext cx="26" cy="20"/>
            </a:xfrm>
            <a:custGeom>
              <a:avLst/>
              <a:gdLst/>
              <a:ahLst/>
              <a:cxnLst/>
              <a:rect l="l" t="t" r="r" b="b"/>
              <a:pathLst>
                <a:path w="35" h="27" extrusionOk="0">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6" name="Google Shape;116;p45"/>
            <p:cNvSpPr/>
            <p:nvPr/>
          </p:nvSpPr>
          <p:spPr>
            <a:xfrm>
              <a:off x="4657" y="3388"/>
              <a:ext cx="26" cy="35"/>
            </a:xfrm>
            <a:custGeom>
              <a:avLst/>
              <a:gdLst/>
              <a:ahLst/>
              <a:cxnLst/>
              <a:rect l="l" t="t" r="r" b="b"/>
              <a:pathLst>
                <a:path w="35" h="47" extrusionOk="0">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7" name="Google Shape;117;p45"/>
            <p:cNvSpPr/>
            <p:nvPr/>
          </p:nvSpPr>
          <p:spPr>
            <a:xfrm>
              <a:off x="4625" y="3372"/>
              <a:ext cx="24" cy="26"/>
            </a:xfrm>
            <a:custGeom>
              <a:avLst/>
              <a:gdLst/>
              <a:ahLst/>
              <a:cxnLst/>
              <a:rect l="l" t="t" r="r" b="b"/>
              <a:pathLst>
                <a:path w="32" h="35" extrusionOk="0">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8" name="Google Shape;118;p45"/>
            <p:cNvSpPr/>
            <p:nvPr/>
          </p:nvSpPr>
          <p:spPr>
            <a:xfrm>
              <a:off x="4665" y="3425"/>
              <a:ext cx="24" cy="26"/>
            </a:xfrm>
            <a:custGeom>
              <a:avLst/>
              <a:gdLst/>
              <a:ahLst/>
              <a:cxnLst/>
              <a:rect l="l" t="t" r="r" b="b"/>
              <a:pathLst>
                <a:path w="32" h="35" extrusionOk="0">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9" name="Google Shape;119;p45"/>
            <p:cNvSpPr/>
            <p:nvPr/>
          </p:nvSpPr>
          <p:spPr>
            <a:xfrm>
              <a:off x="3055" y="2051"/>
              <a:ext cx="141" cy="108"/>
            </a:xfrm>
            <a:custGeom>
              <a:avLst/>
              <a:gdLst/>
              <a:ahLst/>
              <a:cxnLst/>
              <a:rect l="l" t="t" r="r" b="b"/>
              <a:pathLst>
                <a:path w="189" h="144" extrusionOk="0">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0" name="Google Shape;120;p45"/>
            <p:cNvSpPr/>
            <p:nvPr/>
          </p:nvSpPr>
          <p:spPr>
            <a:xfrm>
              <a:off x="3139" y="2155"/>
              <a:ext cx="40" cy="12"/>
            </a:xfrm>
            <a:custGeom>
              <a:avLst/>
              <a:gdLst/>
              <a:ahLst/>
              <a:cxnLst/>
              <a:rect l="l" t="t" r="r" b="b"/>
              <a:pathLst>
                <a:path w="53" h="17" extrusionOk="0">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1" name="Google Shape;121;p45"/>
            <p:cNvSpPr/>
            <p:nvPr/>
          </p:nvSpPr>
          <p:spPr>
            <a:xfrm>
              <a:off x="3344" y="1999"/>
              <a:ext cx="42" cy="28"/>
            </a:xfrm>
            <a:custGeom>
              <a:avLst/>
              <a:gdLst/>
              <a:ahLst/>
              <a:cxnLst/>
              <a:rect l="l" t="t" r="r" b="b"/>
              <a:pathLst>
                <a:path w="57" h="37" extrusionOk="0">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2" name="Google Shape;122;p45"/>
            <p:cNvSpPr/>
            <p:nvPr/>
          </p:nvSpPr>
          <p:spPr>
            <a:xfrm>
              <a:off x="3374" y="2012"/>
              <a:ext cx="50" cy="20"/>
            </a:xfrm>
            <a:custGeom>
              <a:avLst/>
              <a:gdLst/>
              <a:ahLst/>
              <a:cxnLst/>
              <a:rect l="l" t="t" r="r" b="b"/>
              <a:pathLst>
                <a:path w="68" h="26" extrusionOk="0">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3" name="Google Shape;123;p45"/>
            <p:cNvSpPr/>
            <p:nvPr/>
          </p:nvSpPr>
          <p:spPr>
            <a:xfrm>
              <a:off x="3428" y="2015"/>
              <a:ext cx="50" cy="32"/>
            </a:xfrm>
            <a:custGeom>
              <a:avLst/>
              <a:gdLst/>
              <a:ahLst/>
              <a:cxnLst/>
              <a:rect l="l" t="t" r="r" b="b"/>
              <a:pathLst>
                <a:path w="66" h="43" extrusionOk="0">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4" name="Google Shape;124;p45"/>
            <p:cNvSpPr/>
            <p:nvPr/>
          </p:nvSpPr>
          <p:spPr>
            <a:xfrm>
              <a:off x="3777" y="2042"/>
              <a:ext cx="88" cy="31"/>
            </a:xfrm>
            <a:custGeom>
              <a:avLst/>
              <a:gdLst/>
              <a:ahLst/>
              <a:cxnLst/>
              <a:rect l="l" t="t" r="r" b="b"/>
              <a:pathLst>
                <a:path w="117" h="41" extrusionOk="0">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5" name="Google Shape;125;p45"/>
            <p:cNvSpPr/>
            <p:nvPr/>
          </p:nvSpPr>
          <p:spPr>
            <a:xfrm>
              <a:off x="3867" y="2041"/>
              <a:ext cx="46" cy="24"/>
            </a:xfrm>
            <a:custGeom>
              <a:avLst/>
              <a:gdLst/>
              <a:ahLst/>
              <a:cxnLst/>
              <a:rect l="l" t="t" r="r" b="b"/>
              <a:pathLst>
                <a:path w="62" h="32" extrusionOk="0">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6" name="Google Shape;126;p45"/>
            <p:cNvSpPr/>
            <p:nvPr/>
          </p:nvSpPr>
          <p:spPr>
            <a:xfrm>
              <a:off x="3846" y="2070"/>
              <a:ext cx="37" cy="17"/>
            </a:xfrm>
            <a:custGeom>
              <a:avLst/>
              <a:gdLst/>
              <a:ahLst/>
              <a:cxnLst/>
              <a:rect l="l" t="t" r="r" b="b"/>
              <a:pathLst>
                <a:path w="49" h="23" extrusionOk="0">
                  <a:moveTo>
                    <a:pt x="20" y="1"/>
                  </a:moveTo>
                  <a:cubicBezTo>
                    <a:pt x="15" y="2"/>
                    <a:pt x="8" y="0"/>
                    <a:pt x="6" y="5"/>
                  </a:cubicBezTo>
                  <a:cubicBezTo>
                    <a:pt x="0" y="19"/>
                    <a:pt x="32" y="21"/>
                    <a:pt x="38" y="23"/>
                  </a:cubicBezTo>
                  <a:cubicBezTo>
                    <a:pt x="49" y="6"/>
                    <a:pt x="35" y="3"/>
                    <a:pt x="20" y="1"/>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7" name="Google Shape;127;p45"/>
            <p:cNvSpPr/>
            <p:nvPr/>
          </p:nvSpPr>
          <p:spPr>
            <a:xfrm>
              <a:off x="4098" y="2294"/>
              <a:ext cx="76" cy="114"/>
            </a:xfrm>
            <a:custGeom>
              <a:avLst/>
              <a:gdLst/>
              <a:ahLst/>
              <a:cxnLst/>
              <a:rect l="l" t="t" r="r" b="b"/>
              <a:pathLst>
                <a:path w="102" h="152" extrusionOk="0">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8" name="Google Shape;128;p45"/>
            <p:cNvSpPr/>
            <p:nvPr/>
          </p:nvSpPr>
          <p:spPr>
            <a:xfrm>
              <a:off x="4159" y="2412"/>
              <a:ext cx="55" cy="78"/>
            </a:xfrm>
            <a:custGeom>
              <a:avLst/>
              <a:gdLst/>
              <a:ahLst/>
              <a:cxnLst/>
              <a:rect l="l" t="t" r="r" b="b"/>
              <a:pathLst>
                <a:path w="74" h="103" extrusionOk="0">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9" name="Google Shape;129;p45"/>
            <p:cNvSpPr/>
            <p:nvPr/>
          </p:nvSpPr>
          <p:spPr>
            <a:xfrm>
              <a:off x="4123" y="2492"/>
              <a:ext cx="109" cy="189"/>
            </a:xfrm>
            <a:custGeom>
              <a:avLst/>
              <a:gdLst/>
              <a:ahLst/>
              <a:cxnLst/>
              <a:rect l="l" t="t" r="r" b="b"/>
              <a:pathLst>
                <a:path w="146" h="252" extrusionOk="0">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0" name="Google Shape;130;p45"/>
            <p:cNvSpPr/>
            <p:nvPr/>
          </p:nvSpPr>
          <p:spPr>
            <a:xfrm>
              <a:off x="3062" y="1988"/>
              <a:ext cx="52" cy="30"/>
            </a:xfrm>
            <a:custGeom>
              <a:avLst/>
              <a:gdLst/>
              <a:ahLst/>
              <a:cxnLst/>
              <a:rect l="l" t="t" r="r" b="b"/>
              <a:pathLst>
                <a:path w="70" h="40" extrusionOk="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1" name="Google Shape;131;p45"/>
            <p:cNvSpPr/>
            <p:nvPr/>
          </p:nvSpPr>
          <p:spPr>
            <a:xfrm>
              <a:off x="2955" y="1997"/>
              <a:ext cx="19" cy="22"/>
            </a:xfrm>
            <a:custGeom>
              <a:avLst/>
              <a:gdLst/>
              <a:ahLst/>
              <a:cxnLst/>
              <a:rect l="l" t="t" r="r" b="b"/>
              <a:pathLst>
                <a:path w="26" h="29" extrusionOk="0">
                  <a:moveTo>
                    <a:pt x="18" y="0"/>
                  </a:moveTo>
                  <a:cubicBezTo>
                    <a:pt x="9" y="6"/>
                    <a:pt x="4" y="7"/>
                    <a:pt x="0" y="18"/>
                  </a:cubicBezTo>
                  <a:cubicBezTo>
                    <a:pt x="7" y="25"/>
                    <a:pt x="9" y="29"/>
                    <a:pt x="18" y="26"/>
                  </a:cubicBezTo>
                  <a:cubicBezTo>
                    <a:pt x="22" y="14"/>
                    <a:pt x="26" y="12"/>
                    <a:pt x="18"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2" name="Google Shape;132;p45"/>
            <p:cNvSpPr/>
            <p:nvPr/>
          </p:nvSpPr>
          <p:spPr>
            <a:xfrm>
              <a:off x="2979" y="1996"/>
              <a:ext cx="37" cy="27"/>
            </a:xfrm>
            <a:custGeom>
              <a:avLst/>
              <a:gdLst/>
              <a:ahLst/>
              <a:cxnLst/>
              <a:rect l="l" t="t" r="r" b="b"/>
              <a:pathLst>
                <a:path w="49" h="36" extrusionOk="0">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3" name="Google Shape;133;p45"/>
            <p:cNvSpPr/>
            <p:nvPr/>
          </p:nvSpPr>
          <p:spPr>
            <a:xfrm>
              <a:off x="3040" y="1987"/>
              <a:ext cx="20" cy="16"/>
            </a:xfrm>
            <a:custGeom>
              <a:avLst/>
              <a:gdLst/>
              <a:ahLst/>
              <a:cxnLst/>
              <a:rect l="l" t="t" r="r" b="b"/>
              <a:pathLst>
                <a:path w="27" h="22" extrusionOk="0">
                  <a:moveTo>
                    <a:pt x="11" y="0"/>
                  </a:moveTo>
                  <a:cubicBezTo>
                    <a:pt x="8" y="4"/>
                    <a:pt x="0" y="8"/>
                    <a:pt x="3" y="12"/>
                  </a:cubicBezTo>
                  <a:cubicBezTo>
                    <a:pt x="6" y="17"/>
                    <a:pt x="19" y="22"/>
                    <a:pt x="19" y="22"/>
                  </a:cubicBezTo>
                  <a:cubicBezTo>
                    <a:pt x="27" y="10"/>
                    <a:pt x="15" y="11"/>
                    <a:pt x="11"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4" name="Google Shape;134;p45"/>
            <p:cNvSpPr/>
            <p:nvPr/>
          </p:nvSpPr>
          <p:spPr>
            <a:xfrm>
              <a:off x="3022" y="2005"/>
              <a:ext cx="15" cy="13"/>
            </a:xfrm>
            <a:custGeom>
              <a:avLst/>
              <a:gdLst/>
              <a:ahLst/>
              <a:cxnLst/>
              <a:rect l="l" t="t" r="r" b="b"/>
              <a:pathLst>
                <a:path w="20" h="18" extrusionOk="0">
                  <a:moveTo>
                    <a:pt x="11" y="0"/>
                  </a:moveTo>
                  <a:cubicBezTo>
                    <a:pt x="1" y="14"/>
                    <a:pt x="0" y="9"/>
                    <a:pt x="9" y="18"/>
                  </a:cubicBezTo>
                  <a:cubicBezTo>
                    <a:pt x="20" y="14"/>
                    <a:pt x="16" y="18"/>
                    <a:pt x="11"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5" name="Google Shape;135;p45"/>
            <p:cNvSpPr/>
            <p:nvPr/>
          </p:nvSpPr>
          <p:spPr>
            <a:xfrm>
              <a:off x="4162" y="2021"/>
              <a:ext cx="18" cy="33"/>
            </a:xfrm>
            <a:custGeom>
              <a:avLst/>
              <a:gdLst/>
              <a:ahLst/>
              <a:cxnLst/>
              <a:rect l="l" t="t" r="r" b="b"/>
              <a:pathLst>
                <a:path w="24" h="44" extrusionOk="0">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6" name="Google Shape;136;p45"/>
            <p:cNvSpPr/>
            <p:nvPr/>
          </p:nvSpPr>
          <p:spPr>
            <a:xfrm>
              <a:off x="3278" y="3473"/>
              <a:ext cx="31" cy="18"/>
            </a:xfrm>
            <a:custGeom>
              <a:avLst/>
              <a:gdLst/>
              <a:ahLst/>
              <a:cxnLst/>
              <a:rect l="l" t="t" r="r" b="b"/>
              <a:pathLst>
                <a:path w="41" h="24" extrusionOk="0">
                  <a:moveTo>
                    <a:pt x="30" y="0"/>
                  </a:moveTo>
                  <a:cubicBezTo>
                    <a:pt x="4" y="4"/>
                    <a:pt x="0" y="17"/>
                    <a:pt x="26" y="24"/>
                  </a:cubicBezTo>
                  <a:cubicBezTo>
                    <a:pt x="41" y="19"/>
                    <a:pt x="38" y="10"/>
                    <a:pt x="30"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7" name="Google Shape;137;p45"/>
            <p:cNvSpPr/>
            <p:nvPr/>
          </p:nvSpPr>
          <p:spPr>
            <a:xfrm>
              <a:off x="3318" y="3466"/>
              <a:ext cx="10" cy="15"/>
            </a:xfrm>
            <a:custGeom>
              <a:avLst/>
              <a:gdLst/>
              <a:ahLst/>
              <a:cxnLst/>
              <a:rect l="l" t="t" r="r" b="b"/>
              <a:pathLst>
                <a:path w="13" h="20" extrusionOk="0">
                  <a:moveTo>
                    <a:pt x="10" y="5"/>
                  </a:moveTo>
                  <a:cubicBezTo>
                    <a:pt x="3" y="0"/>
                    <a:pt x="5" y="6"/>
                    <a:pt x="1" y="11"/>
                  </a:cubicBezTo>
                  <a:cubicBezTo>
                    <a:pt x="0" y="18"/>
                    <a:pt x="2" y="19"/>
                    <a:pt x="9" y="20"/>
                  </a:cubicBezTo>
                  <a:cubicBezTo>
                    <a:pt x="13" y="14"/>
                    <a:pt x="10" y="12"/>
                    <a:pt x="10" y="5"/>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8" name="Google Shape;138;p45"/>
            <p:cNvSpPr/>
            <p:nvPr/>
          </p:nvSpPr>
          <p:spPr>
            <a:xfrm>
              <a:off x="3251" y="3312"/>
              <a:ext cx="9" cy="15"/>
            </a:xfrm>
            <a:custGeom>
              <a:avLst/>
              <a:gdLst/>
              <a:ahLst/>
              <a:cxnLst/>
              <a:rect l="l" t="t" r="r" b="b"/>
              <a:pathLst>
                <a:path w="13" h="20" extrusionOk="0">
                  <a:moveTo>
                    <a:pt x="10" y="5"/>
                  </a:moveTo>
                  <a:cubicBezTo>
                    <a:pt x="3" y="0"/>
                    <a:pt x="5" y="6"/>
                    <a:pt x="1" y="11"/>
                  </a:cubicBezTo>
                  <a:cubicBezTo>
                    <a:pt x="0" y="18"/>
                    <a:pt x="2" y="19"/>
                    <a:pt x="9" y="20"/>
                  </a:cubicBezTo>
                  <a:cubicBezTo>
                    <a:pt x="13" y="14"/>
                    <a:pt x="10" y="12"/>
                    <a:pt x="10" y="5"/>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9" name="Google Shape;139;p45"/>
            <p:cNvSpPr/>
            <p:nvPr/>
          </p:nvSpPr>
          <p:spPr>
            <a:xfrm>
              <a:off x="3311" y="3239"/>
              <a:ext cx="11" cy="19"/>
            </a:xfrm>
            <a:custGeom>
              <a:avLst/>
              <a:gdLst/>
              <a:ahLst/>
              <a:cxnLst/>
              <a:rect l="l" t="t" r="r" b="b"/>
              <a:pathLst>
                <a:path w="14" h="25" extrusionOk="0">
                  <a:moveTo>
                    <a:pt x="6" y="0"/>
                  </a:moveTo>
                  <a:cubicBezTo>
                    <a:pt x="4" y="5"/>
                    <a:pt x="3" y="9"/>
                    <a:pt x="0" y="13"/>
                  </a:cubicBezTo>
                  <a:cubicBezTo>
                    <a:pt x="1" y="24"/>
                    <a:pt x="1" y="25"/>
                    <a:pt x="12" y="24"/>
                  </a:cubicBezTo>
                  <a:cubicBezTo>
                    <a:pt x="14" y="12"/>
                    <a:pt x="8" y="10"/>
                    <a:pt x="6"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0" name="Google Shape;140;p45"/>
            <p:cNvSpPr/>
            <p:nvPr/>
          </p:nvSpPr>
          <p:spPr>
            <a:xfrm>
              <a:off x="3287" y="3238"/>
              <a:ext cx="11" cy="19"/>
            </a:xfrm>
            <a:custGeom>
              <a:avLst/>
              <a:gdLst/>
              <a:ahLst/>
              <a:cxnLst/>
              <a:rect l="l" t="t" r="r" b="b"/>
              <a:pathLst>
                <a:path w="14" h="25" extrusionOk="0">
                  <a:moveTo>
                    <a:pt x="6" y="0"/>
                  </a:moveTo>
                  <a:cubicBezTo>
                    <a:pt x="4" y="5"/>
                    <a:pt x="3" y="9"/>
                    <a:pt x="0" y="13"/>
                  </a:cubicBezTo>
                  <a:cubicBezTo>
                    <a:pt x="1" y="24"/>
                    <a:pt x="1" y="25"/>
                    <a:pt x="12" y="24"/>
                  </a:cubicBezTo>
                  <a:cubicBezTo>
                    <a:pt x="14" y="12"/>
                    <a:pt x="8" y="10"/>
                    <a:pt x="6"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1" name="Google Shape;141;p45"/>
            <p:cNvSpPr/>
            <p:nvPr/>
          </p:nvSpPr>
          <p:spPr>
            <a:xfrm>
              <a:off x="3276" y="3260"/>
              <a:ext cx="10" cy="15"/>
            </a:xfrm>
            <a:custGeom>
              <a:avLst/>
              <a:gdLst/>
              <a:ahLst/>
              <a:cxnLst/>
              <a:rect l="l" t="t" r="r" b="b"/>
              <a:pathLst>
                <a:path w="13" h="20" extrusionOk="0">
                  <a:moveTo>
                    <a:pt x="10" y="5"/>
                  </a:moveTo>
                  <a:cubicBezTo>
                    <a:pt x="3" y="0"/>
                    <a:pt x="5" y="6"/>
                    <a:pt x="1" y="11"/>
                  </a:cubicBezTo>
                  <a:cubicBezTo>
                    <a:pt x="0" y="18"/>
                    <a:pt x="2" y="19"/>
                    <a:pt x="9" y="20"/>
                  </a:cubicBezTo>
                  <a:cubicBezTo>
                    <a:pt x="13" y="14"/>
                    <a:pt x="10" y="12"/>
                    <a:pt x="10" y="5"/>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2" name="Google Shape;142;p45"/>
            <p:cNvSpPr/>
            <p:nvPr/>
          </p:nvSpPr>
          <p:spPr>
            <a:xfrm>
              <a:off x="3251" y="3294"/>
              <a:ext cx="9" cy="15"/>
            </a:xfrm>
            <a:custGeom>
              <a:avLst/>
              <a:gdLst/>
              <a:ahLst/>
              <a:cxnLst/>
              <a:rect l="l" t="t" r="r" b="b"/>
              <a:pathLst>
                <a:path w="13" h="20" extrusionOk="0">
                  <a:moveTo>
                    <a:pt x="10" y="5"/>
                  </a:moveTo>
                  <a:cubicBezTo>
                    <a:pt x="3" y="0"/>
                    <a:pt x="5" y="6"/>
                    <a:pt x="1" y="11"/>
                  </a:cubicBezTo>
                  <a:cubicBezTo>
                    <a:pt x="0" y="18"/>
                    <a:pt x="2" y="19"/>
                    <a:pt x="9" y="20"/>
                  </a:cubicBezTo>
                  <a:cubicBezTo>
                    <a:pt x="13" y="14"/>
                    <a:pt x="10" y="12"/>
                    <a:pt x="10" y="5"/>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3" name="Google Shape;143;p45"/>
            <p:cNvSpPr/>
            <p:nvPr/>
          </p:nvSpPr>
          <p:spPr>
            <a:xfrm>
              <a:off x="3270" y="3281"/>
              <a:ext cx="10" cy="15"/>
            </a:xfrm>
            <a:custGeom>
              <a:avLst/>
              <a:gdLst/>
              <a:ahLst/>
              <a:cxnLst/>
              <a:rect l="l" t="t" r="r" b="b"/>
              <a:pathLst>
                <a:path w="13" h="20" extrusionOk="0">
                  <a:moveTo>
                    <a:pt x="10" y="5"/>
                  </a:moveTo>
                  <a:cubicBezTo>
                    <a:pt x="3" y="0"/>
                    <a:pt x="5" y="6"/>
                    <a:pt x="1" y="11"/>
                  </a:cubicBezTo>
                  <a:cubicBezTo>
                    <a:pt x="0" y="18"/>
                    <a:pt x="2" y="19"/>
                    <a:pt x="9" y="20"/>
                  </a:cubicBezTo>
                  <a:cubicBezTo>
                    <a:pt x="13" y="14"/>
                    <a:pt x="10" y="12"/>
                    <a:pt x="10" y="5"/>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4" name="Google Shape;144;p45"/>
            <p:cNvSpPr/>
            <p:nvPr/>
          </p:nvSpPr>
          <p:spPr>
            <a:xfrm>
              <a:off x="2537" y="2293"/>
              <a:ext cx="10" cy="15"/>
            </a:xfrm>
            <a:custGeom>
              <a:avLst/>
              <a:gdLst/>
              <a:ahLst/>
              <a:cxnLst/>
              <a:rect l="l" t="t" r="r" b="b"/>
              <a:pathLst>
                <a:path w="13" h="20" extrusionOk="0">
                  <a:moveTo>
                    <a:pt x="10" y="5"/>
                  </a:moveTo>
                  <a:cubicBezTo>
                    <a:pt x="3" y="0"/>
                    <a:pt x="5" y="6"/>
                    <a:pt x="1" y="11"/>
                  </a:cubicBezTo>
                  <a:cubicBezTo>
                    <a:pt x="0" y="18"/>
                    <a:pt x="2" y="19"/>
                    <a:pt x="9" y="20"/>
                  </a:cubicBezTo>
                  <a:cubicBezTo>
                    <a:pt x="13" y="14"/>
                    <a:pt x="10" y="12"/>
                    <a:pt x="10" y="5"/>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5" name="Google Shape;145;p45"/>
            <p:cNvSpPr/>
            <p:nvPr/>
          </p:nvSpPr>
          <p:spPr>
            <a:xfrm>
              <a:off x="2476" y="2259"/>
              <a:ext cx="10" cy="15"/>
            </a:xfrm>
            <a:custGeom>
              <a:avLst/>
              <a:gdLst/>
              <a:ahLst/>
              <a:cxnLst/>
              <a:rect l="l" t="t" r="r" b="b"/>
              <a:pathLst>
                <a:path w="13" h="20" extrusionOk="0">
                  <a:moveTo>
                    <a:pt x="10" y="5"/>
                  </a:moveTo>
                  <a:cubicBezTo>
                    <a:pt x="3" y="0"/>
                    <a:pt x="5" y="6"/>
                    <a:pt x="1" y="11"/>
                  </a:cubicBezTo>
                  <a:cubicBezTo>
                    <a:pt x="0" y="18"/>
                    <a:pt x="2" y="19"/>
                    <a:pt x="9" y="20"/>
                  </a:cubicBezTo>
                  <a:cubicBezTo>
                    <a:pt x="13" y="14"/>
                    <a:pt x="10" y="12"/>
                    <a:pt x="10" y="5"/>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6" name="Google Shape;146;p45"/>
            <p:cNvSpPr/>
            <p:nvPr/>
          </p:nvSpPr>
          <p:spPr>
            <a:xfrm>
              <a:off x="2238" y="2042"/>
              <a:ext cx="2060" cy="1644"/>
            </a:xfrm>
            <a:custGeom>
              <a:avLst/>
              <a:gdLst/>
              <a:ahLst/>
              <a:cxnLst/>
              <a:rect l="l" t="t" r="r" b="b"/>
              <a:pathLst>
                <a:path w="2060" h="1644" extrusionOk="0">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pic>
        <p:nvPicPr>
          <p:cNvPr id="147" name="Google Shape;147;p45" descr="artplus_nature_naturalcity42_a"/>
          <p:cNvPicPr preferRelativeResize="0"/>
          <p:nvPr/>
        </p:nvPicPr>
        <p:blipFill rotWithShape="1">
          <a:blip r:embed="rId2">
            <a:alphaModFix/>
          </a:blip>
          <a:srcRect/>
          <a:stretch/>
        </p:blipFill>
        <p:spPr>
          <a:xfrm>
            <a:off x="4870450" y="3167063"/>
            <a:ext cx="4425950" cy="2989262"/>
          </a:xfrm>
          <a:prstGeom prst="rect">
            <a:avLst/>
          </a:prstGeom>
          <a:noFill/>
          <a:ln>
            <a:noFill/>
          </a:ln>
        </p:spPr>
      </p:pic>
      <p:pic>
        <p:nvPicPr>
          <p:cNvPr id="148" name="Google Shape;148;p45" descr="artplus_nature_naturalcity42_i"/>
          <p:cNvPicPr preferRelativeResize="0"/>
          <p:nvPr/>
        </p:nvPicPr>
        <p:blipFill rotWithShape="1">
          <a:blip r:embed="rId3">
            <a:alphaModFix/>
          </a:blip>
          <a:srcRect/>
          <a:stretch/>
        </p:blipFill>
        <p:spPr>
          <a:xfrm>
            <a:off x="6956425" y="3352800"/>
            <a:ext cx="1654175" cy="877888"/>
          </a:xfrm>
          <a:prstGeom prst="rect">
            <a:avLst/>
          </a:prstGeom>
          <a:noFill/>
          <a:ln>
            <a:noFill/>
          </a:ln>
        </p:spPr>
      </p:pic>
      <p:pic>
        <p:nvPicPr>
          <p:cNvPr id="149" name="Google Shape;149;p45" descr="artplus_nature_naturalcity42_c"/>
          <p:cNvPicPr preferRelativeResize="0"/>
          <p:nvPr/>
        </p:nvPicPr>
        <p:blipFill rotWithShape="1">
          <a:blip r:embed="rId4">
            <a:alphaModFix/>
          </a:blip>
          <a:srcRect/>
          <a:stretch/>
        </p:blipFill>
        <p:spPr>
          <a:xfrm>
            <a:off x="9296400" y="2895600"/>
            <a:ext cx="1112838" cy="866775"/>
          </a:xfrm>
          <a:prstGeom prst="rect">
            <a:avLst/>
          </a:prstGeom>
          <a:noFill/>
          <a:ln>
            <a:noFill/>
          </a:ln>
        </p:spPr>
      </p:pic>
      <p:pic>
        <p:nvPicPr>
          <p:cNvPr id="150" name="Google Shape;150;p45" descr="artplus_nature_naturalcity42_f"/>
          <p:cNvPicPr preferRelativeResize="0"/>
          <p:nvPr/>
        </p:nvPicPr>
        <p:blipFill rotWithShape="1">
          <a:blip r:embed="rId5">
            <a:alphaModFix/>
          </a:blip>
          <a:srcRect/>
          <a:stretch/>
        </p:blipFill>
        <p:spPr>
          <a:xfrm>
            <a:off x="4994275" y="4594225"/>
            <a:ext cx="4911725" cy="1882775"/>
          </a:xfrm>
          <a:prstGeom prst="rect">
            <a:avLst/>
          </a:prstGeom>
          <a:noFill/>
          <a:ln>
            <a:noFill/>
          </a:ln>
        </p:spPr>
      </p:pic>
      <p:sp>
        <p:nvSpPr>
          <p:cNvPr id="151" name="Google Shape;151;p45"/>
          <p:cNvSpPr txBox="1"/>
          <p:nvPr/>
        </p:nvSpPr>
        <p:spPr>
          <a:xfrm>
            <a:off x="8007350" y="152400"/>
            <a:ext cx="984250" cy="3968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000" b="1">
                <a:solidFill>
                  <a:srgbClr val="000000"/>
                </a:solidFill>
                <a:latin typeface="Verdana"/>
                <a:ea typeface="Verdana"/>
                <a:cs typeface="Verdana"/>
                <a:sym typeface="Verdana"/>
              </a:rPr>
              <a:t>LOGO</a:t>
            </a:r>
            <a:endParaRPr/>
          </a:p>
        </p:txBody>
      </p:sp>
      <p:pic>
        <p:nvPicPr>
          <p:cNvPr id="152" name="Google Shape;152;p45" descr="artplus_nature_naturalcity42_b"/>
          <p:cNvPicPr preferRelativeResize="0"/>
          <p:nvPr/>
        </p:nvPicPr>
        <p:blipFill rotWithShape="1">
          <a:blip r:embed="rId6">
            <a:alphaModFix/>
          </a:blip>
          <a:srcRect/>
          <a:stretch/>
        </p:blipFill>
        <p:spPr>
          <a:xfrm>
            <a:off x="5195888" y="3097213"/>
            <a:ext cx="2971800" cy="571500"/>
          </a:xfrm>
          <a:prstGeom prst="rect">
            <a:avLst/>
          </a:prstGeom>
          <a:noFill/>
          <a:ln>
            <a:noFill/>
          </a:ln>
        </p:spPr>
      </p:pic>
      <p:pic>
        <p:nvPicPr>
          <p:cNvPr id="153" name="Google Shape;153;p45" descr="artplus_nature_naturalcity42_e"/>
          <p:cNvPicPr preferRelativeResize="0"/>
          <p:nvPr/>
        </p:nvPicPr>
        <p:blipFill rotWithShape="1">
          <a:blip r:embed="rId7">
            <a:alphaModFix/>
          </a:blip>
          <a:srcRect/>
          <a:stretch/>
        </p:blipFill>
        <p:spPr>
          <a:xfrm>
            <a:off x="5943600" y="1993900"/>
            <a:ext cx="1546225" cy="1663700"/>
          </a:xfrm>
          <a:prstGeom prst="rect">
            <a:avLst/>
          </a:prstGeom>
          <a:noFill/>
          <a:ln>
            <a:noFill/>
          </a:ln>
        </p:spPr>
      </p:pic>
      <p:pic>
        <p:nvPicPr>
          <p:cNvPr id="154" name="Google Shape;154;p45" descr="artplus_nature_naturalcity42_d"/>
          <p:cNvPicPr preferRelativeResize="0"/>
          <p:nvPr/>
        </p:nvPicPr>
        <p:blipFill rotWithShape="1">
          <a:blip r:embed="rId8">
            <a:alphaModFix/>
          </a:blip>
          <a:srcRect/>
          <a:stretch/>
        </p:blipFill>
        <p:spPr>
          <a:xfrm>
            <a:off x="5626100" y="2862263"/>
            <a:ext cx="623888" cy="579437"/>
          </a:xfrm>
          <a:prstGeom prst="rect">
            <a:avLst/>
          </a:prstGeom>
          <a:noFill/>
          <a:ln>
            <a:noFill/>
          </a:ln>
        </p:spPr>
      </p:pic>
      <p:pic>
        <p:nvPicPr>
          <p:cNvPr id="155" name="Google Shape;155;p45" descr="a1"/>
          <p:cNvPicPr preferRelativeResize="0"/>
          <p:nvPr/>
        </p:nvPicPr>
        <p:blipFill rotWithShape="1">
          <a:blip r:embed="rId9">
            <a:alphaModFix/>
          </a:blip>
          <a:srcRect/>
          <a:stretch/>
        </p:blipFill>
        <p:spPr>
          <a:xfrm>
            <a:off x="9359900" y="95250"/>
            <a:ext cx="1803400" cy="2070100"/>
          </a:xfrm>
          <a:prstGeom prst="rect">
            <a:avLst/>
          </a:prstGeom>
          <a:noFill/>
          <a:ln>
            <a:noFill/>
          </a:ln>
        </p:spPr>
      </p:pic>
      <p:pic>
        <p:nvPicPr>
          <p:cNvPr id="156" name="Google Shape;156;p45" descr="b_1"/>
          <p:cNvPicPr preferRelativeResize="0"/>
          <p:nvPr/>
        </p:nvPicPr>
        <p:blipFill rotWithShape="1">
          <a:blip r:embed="rId10">
            <a:alphaModFix/>
          </a:blip>
          <a:srcRect/>
          <a:stretch/>
        </p:blipFill>
        <p:spPr>
          <a:xfrm>
            <a:off x="10204450" y="1968500"/>
            <a:ext cx="1079500" cy="469900"/>
          </a:xfrm>
          <a:prstGeom prst="rect">
            <a:avLst/>
          </a:prstGeom>
          <a:noFill/>
          <a:ln>
            <a:noFill/>
          </a:ln>
        </p:spPr>
      </p:pic>
      <p:sp>
        <p:nvSpPr>
          <p:cNvPr id="157" name="Google Shape;157;p45"/>
          <p:cNvSpPr txBox="1">
            <a:spLocks noGrp="1"/>
          </p:cNvSpPr>
          <p:nvPr>
            <p:ph type="ctrTitle"/>
          </p:nvPr>
        </p:nvSpPr>
        <p:spPr>
          <a:xfrm>
            <a:off x="304800" y="4419600"/>
            <a:ext cx="64008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4300">
                <a:solidFill>
                  <a:schemeClr val="lt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58" name="Google Shape;158;p45"/>
          <p:cNvSpPr txBox="1">
            <a:spLocks noGrp="1"/>
          </p:cNvSpPr>
          <p:nvPr>
            <p:ph type="subTitle" idx="1"/>
          </p:nvPr>
        </p:nvSpPr>
        <p:spPr>
          <a:xfrm>
            <a:off x="304800" y="5715000"/>
            <a:ext cx="6400800" cy="381000"/>
          </a:xfrm>
          <a:prstGeom prst="rect">
            <a:avLst/>
          </a:prstGeom>
          <a:noFill/>
          <a:ln>
            <a:noFill/>
          </a:ln>
        </p:spPr>
        <p:txBody>
          <a:bodyPr spcFirstLastPara="1" wrap="square" lIns="91425" tIns="45700" rIns="91425" bIns="45700" anchor="t" anchorCtr="0">
            <a:noAutofit/>
          </a:bodyPr>
          <a:lstStyle>
            <a:lvl1pPr lvl="0" algn="l">
              <a:spcBef>
                <a:spcPts val="360"/>
              </a:spcBef>
              <a:spcAft>
                <a:spcPts val="0"/>
              </a:spcAft>
              <a:buSzPts val="1800"/>
              <a:buFont typeface="Noto Sans Symbols"/>
              <a:buNone/>
              <a:defRPr sz="1800" b="1" i="1">
                <a:solidFill>
                  <a:schemeClr val="lt1"/>
                </a:solidFill>
              </a:defRPr>
            </a:lvl1pPr>
            <a:lvl2pPr lvl="1" algn="l">
              <a:spcBef>
                <a:spcPts val="360"/>
              </a:spcBef>
              <a:spcAft>
                <a:spcPts val="0"/>
              </a:spcAft>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a:endParaRPr/>
          </a:p>
        </p:txBody>
      </p:sp>
      <p:sp>
        <p:nvSpPr>
          <p:cNvPr id="159" name="Google Shape;159;p45"/>
          <p:cNvSpPr txBox="1">
            <a:spLocks noGrp="1"/>
          </p:cNvSpPr>
          <p:nvPr>
            <p:ph type="dt" idx="10"/>
          </p:nvPr>
        </p:nvSpPr>
        <p:spPr>
          <a:xfrm>
            <a:off x="304800" y="6477000"/>
            <a:ext cx="2133600" cy="1682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45"/>
          <p:cNvSpPr txBox="1">
            <a:spLocks noGrp="1"/>
          </p:cNvSpPr>
          <p:nvPr>
            <p:ph type="ftr" idx="11"/>
          </p:nvPr>
        </p:nvSpPr>
        <p:spPr>
          <a:xfrm>
            <a:off x="6705600" y="6477000"/>
            <a:ext cx="2286000" cy="168275"/>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45"/>
          <p:cNvSpPr txBox="1">
            <a:spLocks noGrp="1"/>
          </p:cNvSpPr>
          <p:nvPr>
            <p:ph type="sldNum" idx="12"/>
          </p:nvPr>
        </p:nvSpPr>
        <p:spPr>
          <a:xfrm>
            <a:off x="3657600" y="6477000"/>
            <a:ext cx="2133600" cy="168275"/>
          </a:xfrm>
          <a:prstGeom prst="rect">
            <a:avLst/>
          </a:prstGeom>
          <a:noFill/>
          <a:ln>
            <a:noFill/>
          </a:ln>
        </p:spPr>
        <p:txBody>
          <a:bodyPr spcFirstLastPara="1" wrap="square" lIns="91425" tIns="45700" rIns="91425" bIns="45700" anchor="t" anchorCtr="0">
            <a:noAutofit/>
          </a:bodyPr>
          <a:lstStyle>
            <a:lvl1pPr marL="0" lvl="0" indent="0" algn="ctr">
              <a:spcBef>
                <a:spcPts val="0"/>
              </a:spcBef>
              <a:spcAft>
                <a:spcPts val="0"/>
              </a:spcAft>
              <a:buNone/>
              <a:defRPr sz="1200">
                <a:solidFill>
                  <a:schemeClr val="lt1"/>
                </a:solidFill>
                <a:latin typeface="Arial"/>
                <a:ea typeface="Arial"/>
                <a:cs typeface="Arial"/>
                <a:sym typeface="Arial"/>
              </a:defRPr>
            </a:lvl1pPr>
            <a:lvl2pPr marL="0" lvl="1" indent="0" algn="ctr">
              <a:spcBef>
                <a:spcPts val="0"/>
              </a:spcBef>
              <a:spcAft>
                <a:spcPts val="0"/>
              </a:spcAft>
              <a:buNone/>
              <a:defRPr sz="1200">
                <a:solidFill>
                  <a:schemeClr val="lt1"/>
                </a:solidFill>
                <a:latin typeface="Arial"/>
                <a:ea typeface="Arial"/>
                <a:cs typeface="Arial"/>
                <a:sym typeface="Arial"/>
              </a:defRPr>
            </a:lvl2pPr>
            <a:lvl3pPr marL="0" lvl="2" indent="0" algn="ctr">
              <a:spcBef>
                <a:spcPts val="0"/>
              </a:spcBef>
              <a:spcAft>
                <a:spcPts val="0"/>
              </a:spcAft>
              <a:buNone/>
              <a:defRPr sz="1200">
                <a:solidFill>
                  <a:schemeClr val="lt1"/>
                </a:solidFill>
                <a:latin typeface="Arial"/>
                <a:ea typeface="Arial"/>
                <a:cs typeface="Arial"/>
                <a:sym typeface="Arial"/>
              </a:defRPr>
            </a:lvl3pPr>
            <a:lvl4pPr marL="0" lvl="3" indent="0" algn="ctr">
              <a:spcBef>
                <a:spcPts val="0"/>
              </a:spcBef>
              <a:spcAft>
                <a:spcPts val="0"/>
              </a:spcAft>
              <a:buNone/>
              <a:defRPr sz="1200">
                <a:solidFill>
                  <a:schemeClr val="lt1"/>
                </a:solidFill>
                <a:latin typeface="Arial"/>
                <a:ea typeface="Arial"/>
                <a:cs typeface="Arial"/>
                <a:sym typeface="Arial"/>
              </a:defRPr>
            </a:lvl4pPr>
            <a:lvl5pPr marL="0" lvl="4" indent="0" algn="ctr">
              <a:spcBef>
                <a:spcPts val="0"/>
              </a:spcBef>
              <a:spcAft>
                <a:spcPts val="0"/>
              </a:spcAft>
              <a:buNone/>
              <a:defRPr sz="1200">
                <a:solidFill>
                  <a:schemeClr val="lt1"/>
                </a:solidFill>
                <a:latin typeface="Arial"/>
                <a:ea typeface="Arial"/>
                <a:cs typeface="Arial"/>
                <a:sym typeface="Arial"/>
              </a:defRPr>
            </a:lvl5pPr>
            <a:lvl6pPr marL="0" lvl="5" indent="0" algn="ctr">
              <a:spcBef>
                <a:spcPts val="0"/>
              </a:spcBef>
              <a:spcAft>
                <a:spcPts val="0"/>
              </a:spcAft>
              <a:buNone/>
              <a:defRPr sz="1200">
                <a:solidFill>
                  <a:schemeClr val="lt1"/>
                </a:solidFill>
                <a:latin typeface="Arial"/>
                <a:ea typeface="Arial"/>
                <a:cs typeface="Arial"/>
                <a:sym typeface="Arial"/>
              </a:defRPr>
            </a:lvl6pPr>
            <a:lvl7pPr marL="0" lvl="6" indent="0" algn="ctr">
              <a:spcBef>
                <a:spcPts val="0"/>
              </a:spcBef>
              <a:spcAft>
                <a:spcPts val="0"/>
              </a:spcAft>
              <a:buNone/>
              <a:defRPr sz="1200">
                <a:solidFill>
                  <a:schemeClr val="lt1"/>
                </a:solidFill>
                <a:latin typeface="Arial"/>
                <a:ea typeface="Arial"/>
                <a:cs typeface="Arial"/>
                <a:sym typeface="Arial"/>
              </a:defRPr>
            </a:lvl7pPr>
            <a:lvl8pPr marL="0" lvl="7" indent="0" algn="ctr">
              <a:spcBef>
                <a:spcPts val="0"/>
              </a:spcBef>
              <a:spcAft>
                <a:spcPts val="0"/>
              </a:spcAft>
              <a:buNone/>
              <a:defRPr sz="1200">
                <a:solidFill>
                  <a:schemeClr val="lt1"/>
                </a:solidFill>
                <a:latin typeface="Arial"/>
                <a:ea typeface="Arial"/>
                <a:cs typeface="Arial"/>
                <a:sym typeface="Arial"/>
              </a:defRPr>
            </a:lvl8pPr>
            <a:lvl9pPr marL="0" lvl="8" indent="0" algn="ctr">
              <a:spcBef>
                <a:spcPts val="0"/>
              </a:spcBef>
              <a:spcAft>
                <a:spcPts val="0"/>
              </a:spcAft>
              <a:buNone/>
              <a:defRPr sz="1200">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20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147"/>
                                        </p:tgtEl>
                                        <p:attrNameLst>
                                          <p:attrName>style.visibility</p:attrName>
                                        </p:attrNameLst>
                                      </p:cBhvr>
                                      <p:to>
                                        <p:strVal val="visible"/>
                                      </p:to>
                                    </p:set>
                                    <p:animEffect transition="in" filter="fade">
                                      <p:cBhvr>
                                        <p:cTn id="10" dur="2000"/>
                                        <p:tgtEl>
                                          <p:spTgt spid="147"/>
                                        </p:tgtEl>
                                      </p:cBhvr>
                                    </p:animEffect>
                                  </p:childTnLst>
                                </p:cTn>
                              </p:par>
                            </p:childTnLst>
                          </p:cTn>
                        </p:par>
                        <p:par>
                          <p:cTn id="11" fill="hold">
                            <p:stCondLst>
                              <p:cond delay="2000"/>
                            </p:stCondLst>
                            <p:childTnLst>
                              <p:par>
                                <p:cTn id="12" presetID="10" presetClass="entr" presetSubtype="0" fill="hold" nodeType="afterEffect">
                                  <p:stCondLst>
                                    <p:cond delay="0"/>
                                  </p:stCondLst>
                                  <p:childTnLst>
                                    <p:set>
                                      <p:cBhvr>
                                        <p:cTn id="13" dur="1" fill="hold">
                                          <p:stCondLst>
                                            <p:cond delay="0"/>
                                          </p:stCondLst>
                                        </p:cTn>
                                        <p:tgtEl>
                                          <p:spTgt spid="152"/>
                                        </p:tgtEl>
                                        <p:attrNameLst>
                                          <p:attrName>style.visibility</p:attrName>
                                        </p:attrNameLst>
                                      </p:cBhvr>
                                      <p:to>
                                        <p:strVal val="visible"/>
                                      </p:to>
                                    </p:set>
                                    <p:animEffect transition="in" filter="fade">
                                      <p:cBhvr>
                                        <p:cTn id="14" dur="1000"/>
                                        <p:tgtEl>
                                          <p:spTgt spid="152"/>
                                        </p:tgtEl>
                                      </p:cBhvr>
                                    </p:animEffect>
                                  </p:childTnLst>
                                </p:cTn>
                              </p:par>
                            </p:childTnLst>
                          </p:cTn>
                        </p:par>
                        <p:par>
                          <p:cTn id="15" fill="hold">
                            <p:stCondLst>
                              <p:cond delay="3000"/>
                            </p:stCondLst>
                            <p:childTnLst>
                              <p:par>
                                <p:cTn id="16" presetID="10" presetClass="entr" presetSubtype="0" fill="hold" nodeType="afterEffect">
                                  <p:stCondLst>
                                    <p:cond delay="0"/>
                                  </p:stCondLst>
                                  <p:childTnLst>
                                    <p:set>
                                      <p:cBhvr>
                                        <p:cTn id="17" dur="1" fill="hold">
                                          <p:stCondLst>
                                            <p:cond delay="0"/>
                                          </p:stCondLst>
                                        </p:cTn>
                                        <p:tgtEl>
                                          <p:spTgt spid="154"/>
                                        </p:tgtEl>
                                        <p:attrNameLst>
                                          <p:attrName>style.visibility</p:attrName>
                                        </p:attrNameLst>
                                      </p:cBhvr>
                                      <p:to>
                                        <p:strVal val="visible"/>
                                      </p:to>
                                    </p:set>
                                    <p:animEffect transition="in" filter="fade">
                                      <p:cBhvr>
                                        <p:cTn id="18" dur="500"/>
                                        <p:tgtEl>
                                          <p:spTgt spid="154"/>
                                        </p:tgtEl>
                                      </p:cBhvr>
                                    </p:animEffect>
                                  </p:childTnLst>
                                </p:cTn>
                              </p:par>
                            </p:childTnLst>
                          </p:cTn>
                        </p:par>
                        <p:par>
                          <p:cTn id="19" fill="hold">
                            <p:stCondLst>
                              <p:cond delay="3500"/>
                            </p:stCondLst>
                            <p:childTnLst>
                              <p:par>
                                <p:cTn id="20" presetID="10" presetClass="entr" presetSubtype="0" fill="hold" nodeType="afterEffect">
                                  <p:stCondLst>
                                    <p:cond delay="0"/>
                                  </p:stCondLst>
                                  <p:childTnLst>
                                    <p:set>
                                      <p:cBhvr>
                                        <p:cTn id="21" dur="1" fill="hold">
                                          <p:stCondLst>
                                            <p:cond delay="0"/>
                                          </p:stCondLst>
                                        </p:cTn>
                                        <p:tgtEl>
                                          <p:spTgt spid="153"/>
                                        </p:tgtEl>
                                        <p:attrNameLst>
                                          <p:attrName>style.visibility</p:attrName>
                                        </p:attrNameLst>
                                      </p:cBhvr>
                                      <p:to>
                                        <p:strVal val="visible"/>
                                      </p:to>
                                    </p:set>
                                    <p:animEffect transition="in" filter="fade">
                                      <p:cBhvr>
                                        <p:cTn id="22" dur="500"/>
                                        <p:tgtEl>
                                          <p:spTgt spid="153"/>
                                        </p:tgtEl>
                                      </p:cBhvr>
                                    </p:animEffect>
                                  </p:childTnLst>
                                </p:cTn>
                              </p:par>
                            </p:childTnLst>
                          </p:cTn>
                        </p:par>
                        <p:par>
                          <p:cTn id="23" fill="hold">
                            <p:stCondLst>
                              <p:cond delay="4000"/>
                            </p:stCondLst>
                            <p:childTnLst>
                              <p:par>
                                <p:cTn id="24" presetID="10" presetClass="entr" presetSubtype="0" fill="hold" nodeType="afterEffect">
                                  <p:stCondLst>
                                    <p:cond delay="0"/>
                                  </p:stCondLst>
                                  <p:childTnLst>
                                    <p:set>
                                      <p:cBhvr>
                                        <p:cTn id="25" dur="1" fill="hold">
                                          <p:stCondLst>
                                            <p:cond delay="0"/>
                                          </p:stCondLst>
                                        </p:cTn>
                                        <p:tgtEl>
                                          <p:spTgt spid="149"/>
                                        </p:tgtEl>
                                        <p:attrNameLst>
                                          <p:attrName>style.visibility</p:attrName>
                                        </p:attrNameLst>
                                      </p:cBhvr>
                                      <p:to>
                                        <p:strVal val="visible"/>
                                      </p:to>
                                    </p:set>
                                    <p:animEffect transition="in" filter="fade">
                                      <p:cBhvr>
                                        <p:cTn id="26" dur="1000"/>
                                        <p:tgtEl>
                                          <p:spTgt spid="149"/>
                                        </p:tgtEl>
                                      </p:cBhvr>
                                    </p:animEffect>
                                  </p:childTnLst>
                                </p:cTn>
                              </p:par>
                            </p:childTnLst>
                          </p:cTn>
                        </p:par>
                        <p:par>
                          <p:cTn id="27" fill="hold">
                            <p:stCondLst>
                              <p:cond delay="5000"/>
                            </p:stCondLst>
                            <p:childTnLst>
                              <p:par>
                                <p:cTn id="28" presetID="10" presetClass="entr" presetSubtype="0" fill="hold" nodeType="afterEffect">
                                  <p:stCondLst>
                                    <p:cond delay="0"/>
                                  </p:stCondLst>
                                  <p:childTnLst>
                                    <p:set>
                                      <p:cBhvr>
                                        <p:cTn id="29" dur="1" fill="hold">
                                          <p:stCondLst>
                                            <p:cond delay="0"/>
                                          </p:stCondLst>
                                        </p:cTn>
                                        <p:tgtEl>
                                          <p:spTgt spid="148"/>
                                        </p:tgtEl>
                                        <p:attrNameLst>
                                          <p:attrName>style.visibility</p:attrName>
                                        </p:attrNameLst>
                                      </p:cBhvr>
                                      <p:to>
                                        <p:strVal val="visible"/>
                                      </p:to>
                                    </p:set>
                                    <p:animEffect transition="in" filter="fade">
                                      <p:cBhvr>
                                        <p:cTn id="30" dur="500"/>
                                        <p:tgtEl>
                                          <p:spTgt spid="148"/>
                                        </p:tgtEl>
                                      </p:cBhvr>
                                    </p:animEffect>
                                  </p:childTnLst>
                                </p:cTn>
                              </p:par>
                            </p:childTnLst>
                          </p:cTn>
                        </p:par>
                        <p:par>
                          <p:cTn id="31" fill="hold">
                            <p:stCondLst>
                              <p:cond delay="5500"/>
                            </p:stCondLst>
                            <p:childTnLst>
                              <p:par>
                                <p:cTn id="32" presetID="10" presetClass="entr" presetSubtype="0" fill="hold" nodeType="afterEffect">
                                  <p:stCondLst>
                                    <p:cond delay="0"/>
                                  </p:stCondLst>
                                  <p:childTnLst>
                                    <p:set>
                                      <p:cBhvr>
                                        <p:cTn id="33" dur="1" fill="hold">
                                          <p:stCondLst>
                                            <p:cond delay="0"/>
                                          </p:stCondLst>
                                        </p:cTn>
                                        <p:tgtEl>
                                          <p:spTgt spid="150"/>
                                        </p:tgtEl>
                                        <p:attrNameLst>
                                          <p:attrName>style.visibility</p:attrName>
                                        </p:attrNameLst>
                                      </p:cBhvr>
                                      <p:to>
                                        <p:strVal val="visible"/>
                                      </p:to>
                                    </p:set>
                                    <p:animEffect transition="in" filter="fade">
                                      <p:cBhvr>
                                        <p:cTn id="34" dur="1000"/>
                                        <p:tgtEl>
                                          <p:spTgt spid="150"/>
                                        </p:tgtEl>
                                      </p:cBhvr>
                                    </p:animEffect>
                                  </p:childTnLst>
                                </p:cTn>
                              </p:par>
                              <p:par>
                                <p:cTn id="35" presetID="10" presetClass="entr" presetSubtype="0" fill="hold" nodeType="withEffect">
                                  <p:stCondLst>
                                    <p:cond delay="80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2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162"/>
        <p:cNvGrpSpPr/>
        <p:nvPr/>
      </p:nvGrpSpPr>
      <p:grpSpPr>
        <a:xfrm>
          <a:off x="0" y="0"/>
          <a:ext cx="0" cy="0"/>
          <a:chOff x="0" y="0"/>
          <a:chExt cx="0" cy="0"/>
        </a:xfrm>
      </p:grpSpPr>
      <p:sp>
        <p:nvSpPr>
          <p:cNvPr id="163" name="Google Shape;163;p46"/>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64" name="Google Shape;164;p46"/>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SzPts val="2000"/>
              <a:buNone/>
              <a:defRPr sz="2000"/>
            </a:lvl1pPr>
            <a:lvl2pPr marL="914400" lvl="1" indent="-228600" algn="l">
              <a:spcBef>
                <a:spcPts val="360"/>
              </a:spcBef>
              <a:spcAft>
                <a:spcPts val="0"/>
              </a:spcAft>
              <a:buSzPts val="1800"/>
              <a:buNone/>
              <a:defRPr sz="1800"/>
            </a:lvl2pPr>
            <a:lvl3pPr marL="1371600" lvl="2" indent="-228600" algn="l">
              <a:spcBef>
                <a:spcPts val="320"/>
              </a:spcBef>
              <a:spcAft>
                <a:spcPts val="0"/>
              </a:spcAft>
              <a:buClr>
                <a:schemeClr val="dk1"/>
              </a:buClr>
              <a:buSzPts val="1600"/>
              <a:buFont typeface="Arial"/>
              <a:buNone/>
              <a:defRPr sz="1600"/>
            </a:lvl3pPr>
            <a:lvl4pPr marL="1828800" lvl="3" indent="-228600" algn="l">
              <a:spcBef>
                <a:spcPts val="280"/>
              </a:spcBef>
              <a:spcAft>
                <a:spcPts val="0"/>
              </a:spcAft>
              <a:buClr>
                <a:schemeClr val="dk1"/>
              </a:buClr>
              <a:buSzPts val="1400"/>
              <a:buFont typeface="Arial"/>
              <a:buNone/>
              <a:defRPr sz="1400"/>
            </a:lvl4pPr>
            <a:lvl5pPr marL="2286000" lvl="4" indent="-228600" algn="l">
              <a:spcBef>
                <a:spcPts val="280"/>
              </a:spcBef>
              <a:spcAft>
                <a:spcPts val="0"/>
              </a:spcAft>
              <a:buClr>
                <a:schemeClr val="dk1"/>
              </a:buClr>
              <a:buSzPts val="1400"/>
              <a:buFont typeface="Arial"/>
              <a:buNone/>
              <a:defRPr sz="1400"/>
            </a:lvl5pPr>
            <a:lvl6pPr marL="2743200" lvl="5" indent="-228600" algn="l">
              <a:spcBef>
                <a:spcPts val="280"/>
              </a:spcBef>
              <a:spcAft>
                <a:spcPts val="0"/>
              </a:spcAft>
              <a:buClr>
                <a:schemeClr val="dk1"/>
              </a:buClr>
              <a:buSzPts val="1400"/>
              <a:buFont typeface="Arial"/>
              <a:buNone/>
              <a:defRPr sz="1400"/>
            </a:lvl6pPr>
            <a:lvl7pPr marL="3200400" lvl="6" indent="-228600" algn="l">
              <a:spcBef>
                <a:spcPts val="280"/>
              </a:spcBef>
              <a:spcAft>
                <a:spcPts val="0"/>
              </a:spcAft>
              <a:buClr>
                <a:schemeClr val="dk1"/>
              </a:buClr>
              <a:buSzPts val="1400"/>
              <a:buFont typeface="Arial"/>
              <a:buNone/>
              <a:defRPr sz="1400"/>
            </a:lvl7pPr>
            <a:lvl8pPr marL="3657600" lvl="7" indent="-228600" algn="l">
              <a:spcBef>
                <a:spcPts val="280"/>
              </a:spcBef>
              <a:spcAft>
                <a:spcPts val="0"/>
              </a:spcAft>
              <a:buClr>
                <a:schemeClr val="dk1"/>
              </a:buClr>
              <a:buSzPts val="1400"/>
              <a:buFont typeface="Arial"/>
              <a:buNone/>
              <a:defRPr sz="1400"/>
            </a:lvl8pPr>
            <a:lvl9pPr marL="4114800" lvl="8" indent="-228600" algn="l">
              <a:spcBef>
                <a:spcPts val="280"/>
              </a:spcBef>
              <a:spcAft>
                <a:spcPts val="0"/>
              </a:spcAft>
              <a:buClr>
                <a:schemeClr val="dk1"/>
              </a:buClr>
              <a:buSzPts val="1400"/>
              <a:buFont typeface="Arial"/>
              <a:buNone/>
              <a:defRPr sz="1400"/>
            </a:lvl9pPr>
          </a:lstStyle>
          <a:p>
            <a:endParaRPr/>
          </a:p>
        </p:txBody>
      </p:sp>
      <p:sp>
        <p:nvSpPr>
          <p:cNvPr id="165" name="Google Shape;165;p46"/>
          <p:cNvSpPr txBox="1">
            <a:spLocks noGrp="1"/>
          </p:cNvSpPr>
          <p:nvPr>
            <p:ph type="dt" idx="10"/>
          </p:nvPr>
        </p:nvSpPr>
        <p:spPr>
          <a:xfrm>
            <a:off x="457200" y="6537325"/>
            <a:ext cx="2133600" cy="2444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6" name="Google Shape;166;p46"/>
          <p:cNvSpPr txBox="1">
            <a:spLocks noGrp="1"/>
          </p:cNvSpPr>
          <p:nvPr>
            <p:ph type="ftr" idx="11"/>
          </p:nvPr>
        </p:nvSpPr>
        <p:spPr>
          <a:xfrm>
            <a:off x="3124200" y="6537325"/>
            <a:ext cx="2895600" cy="24447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7" name="Google Shape;167;p46"/>
          <p:cNvSpPr txBox="1">
            <a:spLocks noGrp="1"/>
          </p:cNvSpPr>
          <p:nvPr>
            <p:ph type="sldNum" idx="12"/>
          </p:nvPr>
        </p:nvSpPr>
        <p:spPr>
          <a:xfrm>
            <a:off x="6553200" y="6537325"/>
            <a:ext cx="2133600" cy="244475"/>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200">
                <a:solidFill>
                  <a:schemeClr val="lt1"/>
                </a:solidFill>
                <a:latin typeface="Arial"/>
                <a:ea typeface="Arial"/>
                <a:cs typeface="Arial"/>
                <a:sym typeface="Arial"/>
              </a:defRPr>
            </a:lvl1pPr>
            <a:lvl2pPr marL="0" lvl="1" indent="0" algn="r">
              <a:spcBef>
                <a:spcPts val="0"/>
              </a:spcBef>
              <a:spcAft>
                <a:spcPts val="0"/>
              </a:spcAft>
              <a:buNone/>
              <a:defRPr sz="1200">
                <a:solidFill>
                  <a:schemeClr val="lt1"/>
                </a:solidFill>
                <a:latin typeface="Arial"/>
                <a:ea typeface="Arial"/>
                <a:cs typeface="Arial"/>
                <a:sym typeface="Arial"/>
              </a:defRPr>
            </a:lvl2pPr>
            <a:lvl3pPr marL="0" lvl="2" indent="0" algn="r">
              <a:spcBef>
                <a:spcPts val="0"/>
              </a:spcBef>
              <a:spcAft>
                <a:spcPts val="0"/>
              </a:spcAft>
              <a:buNone/>
              <a:defRPr sz="1200">
                <a:solidFill>
                  <a:schemeClr val="lt1"/>
                </a:solidFill>
                <a:latin typeface="Arial"/>
                <a:ea typeface="Arial"/>
                <a:cs typeface="Arial"/>
                <a:sym typeface="Arial"/>
              </a:defRPr>
            </a:lvl3pPr>
            <a:lvl4pPr marL="0" lvl="3" indent="0" algn="r">
              <a:spcBef>
                <a:spcPts val="0"/>
              </a:spcBef>
              <a:spcAft>
                <a:spcPts val="0"/>
              </a:spcAft>
              <a:buNone/>
              <a:defRPr sz="1200">
                <a:solidFill>
                  <a:schemeClr val="lt1"/>
                </a:solidFill>
                <a:latin typeface="Arial"/>
                <a:ea typeface="Arial"/>
                <a:cs typeface="Arial"/>
                <a:sym typeface="Arial"/>
              </a:defRPr>
            </a:lvl4pPr>
            <a:lvl5pPr marL="0" lvl="4" indent="0" algn="r">
              <a:spcBef>
                <a:spcPts val="0"/>
              </a:spcBef>
              <a:spcAft>
                <a:spcPts val="0"/>
              </a:spcAft>
              <a:buNone/>
              <a:defRPr sz="1200">
                <a:solidFill>
                  <a:schemeClr val="lt1"/>
                </a:solidFill>
                <a:latin typeface="Arial"/>
                <a:ea typeface="Arial"/>
                <a:cs typeface="Arial"/>
                <a:sym typeface="Arial"/>
              </a:defRPr>
            </a:lvl5pPr>
            <a:lvl6pPr marL="0" lvl="5" indent="0" algn="r">
              <a:spcBef>
                <a:spcPts val="0"/>
              </a:spcBef>
              <a:spcAft>
                <a:spcPts val="0"/>
              </a:spcAft>
              <a:buNone/>
              <a:defRPr sz="1200">
                <a:solidFill>
                  <a:schemeClr val="lt1"/>
                </a:solidFill>
                <a:latin typeface="Arial"/>
                <a:ea typeface="Arial"/>
                <a:cs typeface="Arial"/>
                <a:sym typeface="Arial"/>
              </a:defRPr>
            </a:lvl6pPr>
            <a:lvl7pPr marL="0" lvl="6" indent="0" algn="r">
              <a:spcBef>
                <a:spcPts val="0"/>
              </a:spcBef>
              <a:spcAft>
                <a:spcPts val="0"/>
              </a:spcAft>
              <a:buNone/>
              <a:defRPr sz="1200">
                <a:solidFill>
                  <a:schemeClr val="lt1"/>
                </a:solidFill>
                <a:latin typeface="Arial"/>
                <a:ea typeface="Arial"/>
                <a:cs typeface="Arial"/>
                <a:sym typeface="Arial"/>
              </a:defRPr>
            </a:lvl7pPr>
            <a:lvl8pPr marL="0" lvl="7" indent="0" algn="r">
              <a:spcBef>
                <a:spcPts val="0"/>
              </a:spcBef>
              <a:spcAft>
                <a:spcPts val="0"/>
              </a:spcAft>
              <a:buNone/>
              <a:defRPr sz="1200">
                <a:solidFill>
                  <a:schemeClr val="lt1"/>
                </a:solidFill>
                <a:latin typeface="Arial"/>
                <a:ea typeface="Arial"/>
                <a:cs typeface="Arial"/>
                <a:sym typeface="Arial"/>
              </a:defRPr>
            </a:lvl8pPr>
            <a:lvl9pPr marL="0" lvl="8" indent="0" algn="r">
              <a:spcBef>
                <a:spcPts val="0"/>
              </a:spcBef>
              <a:spcAft>
                <a:spcPts val="0"/>
              </a:spcAft>
              <a:buNone/>
              <a:defRPr sz="12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175"/>
        <p:cNvGrpSpPr/>
        <p:nvPr/>
      </p:nvGrpSpPr>
      <p:grpSpPr>
        <a:xfrm>
          <a:off x="0" y="0"/>
          <a:ext cx="0" cy="0"/>
          <a:chOff x="0" y="0"/>
          <a:chExt cx="0" cy="0"/>
        </a:xfrm>
      </p:grpSpPr>
      <p:sp>
        <p:nvSpPr>
          <p:cNvPr id="176" name="Google Shape;176;p4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7" name="Google Shape;177;p48"/>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400"/>
              <a:buNone/>
              <a:defRPr sz="2400" b="1"/>
            </a:lvl1pPr>
            <a:lvl2pPr marL="914400" lvl="1" indent="-228600" algn="l">
              <a:spcBef>
                <a:spcPts val="400"/>
              </a:spcBef>
              <a:spcAft>
                <a:spcPts val="0"/>
              </a:spcAft>
              <a:buSzPts val="2000"/>
              <a:buNone/>
              <a:defRPr sz="2000" b="1"/>
            </a:lvl2pPr>
            <a:lvl3pPr marL="1371600" lvl="2" indent="-228600" algn="l">
              <a:spcBef>
                <a:spcPts val="360"/>
              </a:spcBef>
              <a:spcAft>
                <a:spcPts val="0"/>
              </a:spcAft>
              <a:buClr>
                <a:schemeClr val="dk1"/>
              </a:buClr>
              <a:buSzPts val="1800"/>
              <a:buFont typeface="Arial"/>
              <a:buNone/>
              <a:defRPr sz="1800" b="1"/>
            </a:lvl3pPr>
            <a:lvl4pPr marL="1828800" lvl="3" indent="-228600" algn="l">
              <a:spcBef>
                <a:spcPts val="320"/>
              </a:spcBef>
              <a:spcAft>
                <a:spcPts val="0"/>
              </a:spcAft>
              <a:buClr>
                <a:schemeClr val="dk1"/>
              </a:buClr>
              <a:buSzPts val="1600"/>
              <a:buFont typeface="Arial"/>
              <a:buNone/>
              <a:defRPr sz="1600" b="1"/>
            </a:lvl4pPr>
            <a:lvl5pPr marL="2286000" lvl="4" indent="-228600" algn="l">
              <a:spcBef>
                <a:spcPts val="320"/>
              </a:spcBef>
              <a:spcAft>
                <a:spcPts val="0"/>
              </a:spcAft>
              <a:buClr>
                <a:schemeClr val="dk1"/>
              </a:buClr>
              <a:buSzPts val="1600"/>
              <a:buFont typeface="Arial"/>
              <a:buNone/>
              <a:defRPr sz="1600" b="1"/>
            </a:lvl5pPr>
            <a:lvl6pPr marL="2743200" lvl="5" indent="-228600" algn="l">
              <a:spcBef>
                <a:spcPts val="320"/>
              </a:spcBef>
              <a:spcAft>
                <a:spcPts val="0"/>
              </a:spcAft>
              <a:buClr>
                <a:schemeClr val="dk1"/>
              </a:buClr>
              <a:buSzPts val="1600"/>
              <a:buFont typeface="Arial"/>
              <a:buNone/>
              <a:defRPr sz="1600" b="1"/>
            </a:lvl6pPr>
            <a:lvl7pPr marL="3200400" lvl="6" indent="-228600" algn="l">
              <a:spcBef>
                <a:spcPts val="320"/>
              </a:spcBef>
              <a:spcAft>
                <a:spcPts val="0"/>
              </a:spcAft>
              <a:buClr>
                <a:schemeClr val="dk1"/>
              </a:buClr>
              <a:buSzPts val="1600"/>
              <a:buFont typeface="Arial"/>
              <a:buNone/>
              <a:defRPr sz="1600" b="1"/>
            </a:lvl7pPr>
            <a:lvl8pPr marL="3657600" lvl="7" indent="-228600" algn="l">
              <a:spcBef>
                <a:spcPts val="320"/>
              </a:spcBef>
              <a:spcAft>
                <a:spcPts val="0"/>
              </a:spcAft>
              <a:buClr>
                <a:schemeClr val="dk1"/>
              </a:buClr>
              <a:buSzPts val="1600"/>
              <a:buFont typeface="Arial"/>
              <a:buNone/>
              <a:defRPr sz="1600" b="1"/>
            </a:lvl8pPr>
            <a:lvl9pPr marL="4114800" lvl="8" indent="-228600" algn="l">
              <a:spcBef>
                <a:spcPts val="320"/>
              </a:spcBef>
              <a:spcAft>
                <a:spcPts val="0"/>
              </a:spcAft>
              <a:buClr>
                <a:schemeClr val="dk1"/>
              </a:buClr>
              <a:buSzPts val="1600"/>
              <a:buFont typeface="Arial"/>
              <a:buNone/>
              <a:defRPr sz="1600" b="1"/>
            </a:lvl9pPr>
          </a:lstStyle>
          <a:p>
            <a:endParaRPr/>
          </a:p>
        </p:txBody>
      </p:sp>
      <p:sp>
        <p:nvSpPr>
          <p:cNvPr id="178" name="Google Shape;178;p48"/>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SzPts val="2400"/>
              <a:buChar char="❖"/>
              <a:defRPr sz="2400"/>
            </a:lvl1pPr>
            <a:lvl2pPr marL="914400" lvl="1" indent="-355600" algn="l">
              <a:spcBef>
                <a:spcPts val="400"/>
              </a:spcBef>
              <a:spcAft>
                <a:spcPts val="0"/>
              </a:spcAft>
              <a:buSzPts val="2000"/>
              <a:buChar char="▪"/>
              <a:defRPr sz="2000"/>
            </a:lvl2pPr>
            <a:lvl3pPr marL="1371600" lvl="2" indent="-342900" algn="l">
              <a:spcBef>
                <a:spcPts val="360"/>
              </a:spcBef>
              <a:spcAft>
                <a:spcPts val="0"/>
              </a:spcAft>
              <a:buClr>
                <a:schemeClr val="dk1"/>
              </a:buClr>
              <a:buSzPts val="1800"/>
              <a:buFont typeface="Arial"/>
              <a:buChar char="•"/>
              <a:defRPr sz="1800"/>
            </a:lvl3pPr>
            <a:lvl4pPr marL="1828800" lvl="3" indent="-330200" algn="l">
              <a:spcBef>
                <a:spcPts val="320"/>
              </a:spcBef>
              <a:spcAft>
                <a:spcPts val="0"/>
              </a:spcAft>
              <a:buClr>
                <a:schemeClr val="dk1"/>
              </a:buClr>
              <a:buSzPts val="1600"/>
              <a:buFont typeface="Arial"/>
              <a:buChar char="–"/>
              <a:defRPr sz="1600"/>
            </a:lvl4pPr>
            <a:lvl5pPr marL="2286000" lvl="4" indent="-330200" algn="l">
              <a:spcBef>
                <a:spcPts val="320"/>
              </a:spcBef>
              <a:spcAft>
                <a:spcPts val="0"/>
              </a:spcAft>
              <a:buClr>
                <a:schemeClr val="dk1"/>
              </a:buClr>
              <a:buSzPts val="1600"/>
              <a:buFont typeface="Arial"/>
              <a:buChar char="»"/>
              <a:defRPr sz="1600"/>
            </a:lvl5pPr>
            <a:lvl6pPr marL="2743200" lvl="5" indent="-330200" algn="l">
              <a:spcBef>
                <a:spcPts val="320"/>
              </a:spcBef>
              <a:spcAft>
                <a:spcPts val="0"/>
              </a:spcAft>
              <a:buClr>
                <a:schemeClr val="dk1"/>
              </a:buClr>
              <a:buSzPts val="1600"/>
              <a:buFont typeface="Arial"/>
              <a:buChar char="»"/>
              <a:defRPr sz="1600"/>
            </a:lvl6pPr>
            <a:lvl7pPr marL="3200400" lvl="6" indent="-330200" algn="l">
              <a:spcBef>
                <a:spcPts val="320"/>
              </a:spcBef>
              <a:spcAft>
                <a:spcPts val="0"/>
              </a:spcAft>
              <a:buClr>
                <a:schemeClr val="dk1"/>
              </a:buClr>
              <a:buSzPts val="1600"/>
              <a:buFont typeface="Arial"/>
              <a:buChar char="»"/>
              <a:defRPr sz="1600"/>
            </a:lvl7pPr>
            <a:lvl8pPr marL="3657600" lvl="7" indent="-330200" algn="l">
              <a:spcBef>
                <a:spcPts val="320"/>
              </a:spcBef>
              <a:spcAft>
                <a:spcPts val="0"/>
              </a:spcAft>
              <a:buClr>
                <a:schemeClr val="dk1"/>
              </a:buClr>
              <a:buSzPts val="1600"/>
              <a:buFont typeface="Arial"/>
              <a:buChar char="»"/>
              <a:defRPr sz="1600"/>
            </a:lvl8pPr>
            <a:lvl9pPr marL="4114800" lvl="8" indent="-330200" algn="l">
              <a:spcBef>
                <a:spcPts val="320"/>
              </a:spcBef>
              <a:spcAft>
                <a:spcPts val="0"/>
              </a:spcAft>
              <a:buClr>
                <a:schemeClr val="dk1"/>
              </a:buClr>
              <a:buSzPts val="1600"/>
              <a:buFont typeface="Arial"/>
              <a:buChar char="»"/>
              <a:defRPr sz="1600"/>
            </a:lvl9pPr>
          </a:lstStyle>
          <a:p>
            <a:endParaRPr/>
          </a:p>
        </p:txBody>
      </p:sp>
      <p:sp>
        <p:nvSpPr>
          <p:cNvPr id="179" name="Google Shape;179;p48"/>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400"/>
              <a:buNone/>
              <a:defRPr sz="2400" b="1"/>
            </a:lvl1pPr>
            <a:lvl2pPr marL="914400" lvl="1" indent="-228600" algn="l">
              <a:spcBef>
                <a:spcPts val="400"/>
              </a:spcBef>
              <a:spcAft>
                <a:spcPts val="0"/>
              </a:spcAft>
              <a:buSzPts val="2000"/>
              <a:buNone/>
              <a:defRPr sz="2000" b="1"/>
            </a:lvl2pPr>
            <a:lvl3pPr marL="1371600" lvl="2" indent="-228600" algn="l">
              <a:spcBef>
                <a:spcPts val="360"/>
              </a:spcBef>
              <a:spcAft>
                <a:spcPts val="0"/>
              </a:spcAft>
              <a:buClr>
                <a:schemeClr val="dk1"/>
              </a:buClr>
              <a:buSzPts val="1800"/>
              <a:buFont typeface="Arial"/>
              <a:buNone/>
              <a:defRPr sz="1800" b="1"/>
            </a:lvl3pPr>
            <a:lvl4pPr marL="1828800" lvl="3" indent="-228600" algn="l">
              <a:spcBef>
                <a:spcPts val="320"/>
              </a:spcBef>
              <a:spcAft>
                <a:spcPts val="0"/>
              </a:spcAft>
              <a:buClr>
                <a:schemeClr val="dk1"/>
              </a:buClr>
              <a:buSzPts val="1600"/>
              <a:buFont typeface="Arial"/>
              <a:buNone/>
              <a:defRPr sz="1600" b="1"/>
            </a:lvl4pPr>
            <a:lvl5pPr marL="2286000" lvl="4" indent="-228600" algn="l">
              <a:spcBef>
                <a:spcPts val="320"/>
              </a:spcBef>
              <a:spcAft>
                <a:spcPts val="0"/>
              </a:spcAft>
              <a:buClr>
                <a:schemeClr val="dk1"/>
              </a:buClr>
              <a:buSzPts val="1600"/>
              <a:buFont typeface="Arial"/>
              <a:buNone/>
              <a:defRPr sz="1600" b="1"/>
            </a:lvl5pPr>
            <a:lvl6pPr marL="2743200" lvl="5" indent="-228600" algn="l">
              <a:spcBef>
                <a:spcPts val="320"/>
              </a:spcBef>
              <a:spcAft>
                <a:spcPts val="0"/>
              </a:spcAft>
              <a:buClr>
                <a:schemeClr val="dk1"/>
              </a:buClr>
              <a:buSzPts val="1600"/>
              <a:buFont typeface="Arial"/>
              <a:buNone/>
              <a:defRPr sz="1600" b="1"/>
            </a:lvl6pPr>
            <a:lvl7pPr marL="3200400" lvl="6" indent="-228600" algn="l">
              <a:spcBef>
                <a:spcPts val="320"/>
              </a:spcBef>
              <a:spcAft>
                <a:spcPts val="0"/>
              </a:spcAft>
              <a:buClr>
                <a:schemeClr val="dk1"/>
              </a:buClr>
              <a:buSzPts val="1600"/>
              <a:buFont typeface="Arial"/>
              <a:buNone/>
              <a:defRPr sz="1600" b="1"/>
            </a:lvl7pPr>
            <a:lvl8pPr marL="3657600" lvl="7" indent="-228600" algn="l">
              <a:spcBef>
                <a:spcPts val="320"/>
              </a:spcBef>
              <a:spcAft>
                <a:spcPts val="0"/>
              </a:spcAft>
              <a:buClr>
                <a:schemeClr val="dk1"/>
              </a:buClr>
              <a:buSzPts val="1600"/>
              <a:buFont typeface="Arial"/>
              <a:buNone/>
              <a:defRPr sz="1600" b="1"/>
            </a:lvl8pPr>
            <a:lvl9pPr marL="4114800" lvl="8" indent="-228600" algn="l">
              <a:spcBef>
                <a:spcPts val="320"/>
              </a:spcBef>
              <a:spcAft>
                <a:spcPts val="0"/>
              </a:spcAft>
              <a:buClr>
                <a:schemeClr val="dk1"/>
              </a:buClr>
              <a:buSzPts val="1600"/>
              <a:buFont typeface="Arial"/>
              <a:buNone/>
              <a:defRPr sz="1600" b="1"/>
            </a:lvl9pPr>
          </a:lstStyle>
          <a:p>
            <a:endParaRPr/>
          </a:p>
        </p:txBody>
      </p:sp>
      <p:sp>
        <p:nvSpPr>
          <p:cNvPr id="180" name="Google Shape;180;p48"/>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SzPts val="2400"/>
              <a:buChar char="❖"/>
              <a:defRPr sz="2400"/>
            </a:lvl1pPr>
            <a:lvl2pPr marL="914400" lvl="1" indent="-355600" algn="l">
              <a:spcBef>
                <a:spcPts val="400"/>
              </a:spcBef>
              <a:spcAft>
                <a:spcPts val="0"/>
              </a:spcAft>
              <a:buSzPts val="2000"/>
              <a:buChar char="▪"/>
              <a:defRPr sz="2000"/>
            </a:lvl2pPr>
            <a:lvl3pPr marL="1371600" lvl="2" indent="-342900" algn="l">
              <a:spcBef>
                <a:spcPts val="360"/>
              </a:spcBef>
              <a:spcAft>
                <a:spcPts val="0"/>
              </a:spcAft>
              <a:buClr>
                <a:schemeClr val="dk1"/>
              </a:buClr>
              <a:buSzPts val="1800"/>
              <a:buFont typeface="Arial"/>
              <a:buChar char="•"/>
              <a:defRPr sz="1800"/>
            </a:lvl3pPr>
            <a:lvl4pPr marL="1828800" lvl="3" indent="-330200" algn="l">
              <a:spcBef>
                <a:spcPts val="320"/>
              </a:spcBef>
              <a:spcAft>
                <a:spcPts val="0"/>
              </a:spcAft>
              <a:buClr>
                <a:schemeClr val="dk1"/>
              </a:buClr>
              <a:buSzPts val="1600"/>
              <a:buFont typeface="Arial"/>
              <a:buChar char="–"/>
              <a:defRPr sz="1600"/>
            </a:lvl4pPr>
            <a:lvl5pPr marL="2286000" lvl="4" indent="-330200" algn="l">
              <a:spcBef>
                <a:spcPts val="320"/>
              </a:spcBef>
              <a:spcAft>
                <a:spcPts val="0"/>
              </a:spcAft>
              <a:buClr>
                <a:schemeClr val="dk1"/>
              </a:buClr>
              <a:buSzPts val="1600"/>
              <a:buFont typeface="Arial"/>
              <a:buChar char="»"/>
              <a:defRPr sz="1600"/>
            </a:lvl5pPr>
            <a:lvl6pPr marL="2743200" lvl="5" indent="-330200" algn="l">
              <a:spcBef>
                <a:spcPts val="320"/>
              </a:spcBef>
              <a:spcAft>
                <a:spcPts val="0"/>
              </a:spcAft>
              <a:buClr>
                <a:schemeClr val="dk1"/>
              </a:buClr>
              <a:buSzPts val="1600"/>
              <a:buFont typeface="Arial"/>
              <a:buChar char="»"/>
              <a:defRPr sz="1600"/>
            </a:lvl6pPr>
            <a:lvl7pPr marL="3200400" lvl="6" indent="-330200" algn="l">
              <a:spcBef>
                <a:spcPts val="320"/>
              </a:spcBef>
              <a:spcAft>
                <a:spcPts val="0"/>
              </a:spcAft>
              <a:buClr>
                <a:schemeClr val="dk1"/>
              </a:buClr>
              <a:buSzPts val="1600"/>
              <a:buFont typeface="Arial"/>
              <a:buChar char="»"/>
              <a:defRPr sz="1600"/>
            </a:lvl7pPr>
            <a:lvl8pPr marL="3657600" lvl="7" indent="-330200" algn="l">
              <a:spcBef>
                <a:spcPts val="320"/>
              </a:spcBef>
              <a:spcAft>
                <a:spcPts val="0"/>
              </a:spcAft>
              <a:buClr>
                <a:schemeClr val="dk1"/>
              </a:buClr>
              <a:buSzPts val="1600"/>
              <a:buFont typeface="Arial"/>
              <a:buChar char="»"/>
              <a:defRPr sz="1600"/>
            </a:lvl8pPr>
            <a:lvl9pPr marL="4114800" lvl="8" indent="-330200" algn="l">
              <a:spcBef>
                <a:spcPts val="320"/>
              </a:spcBef>
              <a:spcAft>
                <a:spcPts val="0"/>
              </a:spcAft>
              <a:buClr>
                <a:schemeClr val="dk1"/>
              </a:buClr>
              <a:buSzPts val="1600"/>
              <a:buFont typeface="Arial"/>
              <a:buChar char="»"/>
              <a:defRPr sz="1600"/>
            </a:lvl9pPr>
          </a:lstStyle>
          <a:p>
            <a:endParaRPr/>
          </a:p>
        </p:txBody>
      </p:sp>
      <p:sp>
        <p:nvSpPr>
          <p:cNvPr id="181" name="Google Shape;181;p48"/>
          <p:cNvSpPr txBox="1">
            <a:spLocks noGrp="1"/>
          </p:cNvSpPr>
          <p:nvPr>
            <p:ph type="dt" idx="10"/>
          </p:nvPr>
        </p:nvSpPr>
        <p:spPr>
          <a:xfrm>
            <a:off x="457200" y="6537325"/>
            <a:ext cx="2133600" cy="2444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2" name="Google Shape;182;p48"/>
          <p:cNvSpPr txBox="1">
            <a:spLocks noGrp="1"/>
          </p:cNvSpPr>
          <p:nvPr>
            <p:ph type="ftr" idx="11"/>
          </p:nvPr>
        </p:nvSpPr>
        <p:spPr>
          <a:xfrm>
            <a:off x="3124200" y="6537325"/>
            <a:ext cx="2895600" cy="24447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3" name="Google Shape;183;p48"/>
          <p:cNvSpPr txBox="1">
            <a:spLocks noGrp="1"/>
          </p:cNvSpPr>
          <p:nvPr>
            <p:ph type="sldNum" idx="12"/>
          </p:nvPr>
        </p:nvSpPr>
        <p:spPr>
          <a:xfrm>
            <a:off x="6553200" y="6537325"/>
            <a:ext cx="2133600" cy="244475"/>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200">
                <a:solidFill>
                  <a:schemeClr val="lt1"/>
                </a:solidFill>
                <a:latin typeface="Arial"/>
                <a:ea typeface="Arial"/>
                <a:cs typeface="Arial"/>
                <a:sym typeface="Arial"/>
              </a:defRPr>
            </a:lvl1pPr>
            <a:lvl2pPr marL="0" lvl="1" indent="0" algn="r">
              <a:spcBef>
                <a:spcPts val="0"/>
              </a:spcBef>
              <a:spcAft>
                <a:spcPts val="0"/>
              </a:spcAft>
              <a:buNone/>
              <a:defRPr sz="1200">
                <a:solidFill>
                  <a:schemeClr val="lt1"/>
                </a:solidFill>
                <a:latin typeface="Arial"/>
                <a:ea typeface="Arial"/>
                <a:cs typeface="Arial"/>
                <a:sym typeface="Arial"/>
              </a:defRPr>
            </a:lvl2pPr>
            <a:lvl3pPr marL="0" lvl="2" indent="0" algn="r">
              <a:spcBef>
                <a:spcPts val="0"/>
              </a:spcBef>
              <a:spcAft>
                <a:spcPts val="0"/>
              </a:spcAft>
              <a:buNone/>
              <a:defRPr sz="1200">
                <a:solidFill>
                  <a:schemeClr val="lt1"/>
                </a:solidFill>
                <a:latin typeface="Arial"/>
                <a:ea typeface="Arial"/>
                <a:cs typeface="Arial"/>
                <a:sym typeface="Arial"/>
              </a:defRPr>
            </a:lvl3pPr>
            <a:lvl4pPr marL="0" lvl="3" indent="0" algn="r">
              <a:spcBef>
                <a:spcPts val="0"/>
              </a:spcBef>
              <a:spcAft>
                <a:spcPts val="0"/>
              </a:spcAft>
              <a:buNone/>
              <a:defRPr sz="1200">
                <a:solidFill>
                  <a:schemeClr val="lt1"/>
                </a:solidFill>
                <a:latin typeface="Arial"/>
                <a:ea typeface="Arial"/>
                <a:cs typeface="Arial"/>
                <a:sym typeface="Arial"/>
              </a:defRPr>
            </a:lvl4pPr>
            <a:lvl5pPr marL="0" lvl="4" indent="0" algn="r">
              <a:spcBef>
                <a:spcPts val="0"/>
              </a:spcBef>
              <a:spcAft>
                <a:spcPts val="0"/>
              </a:spcAft>
              <a:buNone/>
              <a:defRPr sz="1200">
                <a:solidFill>
                  <a:schemeClr val="lt1"/>
                </a:solidFill>
                <a:latin typeface="Arial"/>
                <a:ea typeface="Arial"/>
                <a:cs typeface="Arial"/>
                <a:sym typeface="Arial"/>
              </a:defRPr>
            </a:lvl5pPr>
            <a:lvl6pPr marL="0" lvl="5" indent="0" algn="r">
              <a:spcBef>
                <a:spcPts val="0"/>
              </a:spcBef>
              <a:spcAft>
                <a:spcPts val="0"/>
              </a:spcAft>
              <a:buNone/>
              <a:defRPr sz="1200">
                <a:solidFill>
                  <a:schemeClr val="lt1"/>
                </a:solidFill>
                <a:latin typeface="Arial"/>
                <a:ea typeface="Arial"/>
                <a:cs typeface="Arial"/>
                <a:sym typeface="Arial"/>
              </a:defRPr>
            </a:lvl6pPr>
            <a:lvl7pPr marL="0" lvl="6" indent="0" algn="r">
              <a:spcBef>
                <a:spcPts val="0"/>
              </a:spcBef>
              <a:spcAft>
                <a:spcPts val="0"/>
              </a:spcAft>
              <a:buNone/>
              <a:defRPr sz="1200">
                <a:solidFill>
                  <a:schemeClr val="lt1"/>
                </a:solidFill>
                <a:latin typeface="Arial"/>
                <a:ea typeface="Arial"/>
                <a:cs typeface="Arial"/>
                <a:sym typeface="Arial"/>
              </a:defRPr>
            </a:lvl7pPr>
            <a:lvl8pPr marL="0" lvl="7" indent="0" algn="r">
              <a:spcBef>
                <a:spcPts val="0"/>
              </a:spcBef>
              <a:spcAft>
                <a:spcPts val="0"/>
              </a:spcAft>
              <a:buNone/>
              <a:defRPr sz="1200">
                <a:solidFill>
                  <a:schemeClr val="lt1"/>
                </a:solidFill>
                <a:latin typeface="Arial"/>
                <a:ea typeface="Arial"/>
                <a:cs typeface="Arial"/>
                <a:sym typeface="Arial"/>
              </a:defRPr>
            </a:lvl8pPr>
            <a:lvl9pPr marL="0" lvl="8" indent="0" algn="r">
              <a:spcBef>
                <a:spcPts val="0"/>
              </a:spcBef>
              <a:spcAft>
                <a:spcPts val="0"/>
              </a:spcAft>
              <a:buNone/>
              <a:defRPr sz="12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184"/>
        <p:cNvGrpSpPr/>
        <p:nvPr/>
      </p:nvGrpSpPr>
      <p:grpSpPr>
        <a:xfrm>
          <a:off x="0" y="0"/>
          <a:ext cx="0" cy="0"/>
          <a:chOff x="0" y="0"/>
          <a:chExt cx="0" cy="0"/>
        </a:xfrm>
      </p:grpSpPr>
      <p:sp>
        <p:nvSpPr>
          <p:cNvPr id="185" name="Google Shape;185;p49"/>
          <p:cNvSpPr txBox="1">
            <a:spLocks noGrp="1"/>
          </p:cNvSpPr>
          <p:nvPr>
            <p:ph type="title"/>
          </p:nvPr>
        </p:nvSpPr>
        <p:spPr>
          <a:xfrm>
            <a:off x="457200" y="228600"/>
            <a:ext cx="8229600" cy="86836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86" name="Google Shape;186;p49"/>
          <p:cNvSpPr txBox="1">
            <a:spLocks noGrp="1"/>
          </p:cNvSpPr>
          <p:nvPr>
            <p:ph type="dt" idx="10"/>
          </p:nvPr>
        </p:nvSpPr>
        <p:spPr>
          <a:xfrm>
            <a:off x="457200" y="6537325"/>
            <a:ext cx="2133600" cy="2444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7" name="Google Shape;187;p49"/>
          <p:cNvSpPr txBox="1">
            <a:spLocks noGrp="1"/>
          </p:cNvSpPr>
          <p:nvPr>
            <p:ph type="ftr" idx="11"/>
          </p:nvPr>
        </p:nvSpPr>
        <p:spPr>
          <a:xfrm>
            <a:off x="3124200" y="6537325"/>
            <a:ext cx="2895600" cy="24447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8" name="Google Shape;188;p49"/>
          <p:cNvSpPr txBox="1">
            <a:spLocks noGrp="1"/>
          </p:cNvSpPr>
          <p:nvPr>
            <p:ph type="sldNum" idx="12"/>
          </p:nvPr>
        </p:nvSpPr>
        <p:spPr>
          <a:xfrm>
            <a:off x="6553200" y="6537325"/>
            <a:ext cx="2133600" cy="244475"/>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200">
                <a:solidFill>
                  <a:schemeClr val="lt1"/>
                </a:solidFill>
                <a:latin typeface="Arial"/>
                <a:ea typeface="Arial"/>
                <a:cs typeface="Arial"/>
                <a:sym typeface="Arial"/>
              </a:defRPr>
            </a:lvl1pPr>
            <a:lvl2pPr marL="0" lvl="1" indent="0" algn="r">
              <a:spcBef>
                <a:spcPts val="0"/>
              </a:spcBef>
              <a:spcAft>
                <a:spcPts val="0"/>
              </a:spcAft>
              <a:buNone/>
              <a:defRPr sz="1200">
                <a:solidFill>
                  <a:schemeClr val="lt1"/>
                </a:solidFill>
                <a:latin typeface="Arial"/>
                <a:ea typeface="Arial"/>
                <a:cs typeface="Arial"/>
                <a:sym typeface="Arial"/>
              </a:defRPr>
            </a:lvl2pPr>
            <a:lvl3pPr marL="0" lvl="2" indent="0" algn="r">
              <a:spcBef>
                <a:spcPts val="0"/>
              </a:spcBef>
              <a:spcAft>
                <a:spcPts val="0"/>
              </a:spcAft>
              <a:buNone/>
              <a:defRPr sz="1200">
                <a:solidFill>
                  <a:schemeClr val="lt1"/>
                </a:solidFill>
                <a:latin typeface="Arial"/>
                <a:ea typeface="Arial"/>
                <a:cs typeface="Arial"/>
                <a:sym typeface="Arial"/>
              </a:defRPr>
            </a:lvl3pPr>
            <a:lvl4pPr marL="0" lvl="3" indent="0" algn="r">
              <a:spcBef>
                <a:spcPts val="0"/>
              </a:spcBef>
              <a:spcAft>
                <a:spcPts val="0"/>
              </a:spcAft>
              <a:buNone/>
              <a:defRPr sz="1200">
                <a:solidFill>
                  <a:schemeClr val="lt1"/>
                </a:solidFill>
                <a:latin typeface="Arial"/>
                <a:ea typeface="Arial"/>
                <a:cs typeface="Arial"/>
                <a:sym typeface="Arial"/>
              </a:defRPr>
            </a:lvl4pPr>
            <a:lvl5pPr marL="0" lvl="4" indent="0" algn="r">
              <a:spcBef>
                <a:spcPts val="0"/>
              </a:spcBef>
              <a:spcAft>
                <a:spcPts val="0"/>
              </a:spcAft>
              <a:buNone/>
              <a:defRPr sz="1200">
                <a:solidFill>
                  <a:schemeClr val="lt1"/>
                </a:solidFill>
                <a:latin typeface="Arial"/>
                <a:ea typeface="Arial"/>
                <a:cs typeface="Arial"/>
                <a:sym typeface="Arial"/>
              </a:defRPr>
            </a:lvl5pPr>
            <a:lvl6pPr marL="0" lvl="5" indent="0" algn="r">
              <a:spcBef>
                <a:spcPts val="0"/>
              </a:spcBef>
              <a:spcAft>
                <a:spcPts val="0"/>
              </a:spcAft>
              <a:buNone/>
              <a:defRPr sz="1200">
                <a:solidFill>
                  <a:schemeClr val="lt1"/>
                </a:solidFill>
                <a:latin typeface="Arial"/>
                <a:ea typeface="Arial"/>
                <a:cs typeface="Arial"/>
                <a:sym typeface="Arial"/>
              </a:defRPr>
            </a:lvl6pPr>
            <a:lvl7pPr marL="0" lvl="6" indent="0" algn="r">
              <a:spcBef>
                <a:spcPts val="0"/>
              </a:spcBef>
              <a:spcAft>
                <a:spcPts val="0"/>
              </a:spcAft>
              <a:buNone/>
              <a:defRPr sz="1200">
                <a:solidFill>
                  <a:schemeClr val="lt1"/>
                </a:solidFill>
                <a:latin typeface="Arial"/>
                <a:ea typeface="Arial"/>
                <a:cs typeface="Arial"/>
                <a:sym typeface="Arial"/>
              </a:defRPr>
            </a:lvl7pPr>
            <a:lvl8pPr marL="0" lvl="7" indent="0" algn="r">
              <a:spcBef>
                <a:spcPts val="0"/>
              </a:spcBef>
              <a:spcAft>
                <a:spcPts val="0"/>
              </a:spcAft>
              <a:buNone/>
              <a:defRPr sz="1200">
                <a:solidFill>
                  <a:schemeClr val="lt1"/>
                </a:solidFill>
                <a:latin typeface="Arial"/>
                <a:ea typeface="Arial"/>
                <a:cs typeface="Arial"/>
                <a:sym typeface="Arial"/>
              </a:defRPr>
            </a:lvl8pPr>
            <a:lvl9pPr marL="0" lvl="8" indent="0" algn="r">
              <a:spcBef>
                <a:spcPts val="0"/>
              </a:spcBef>
              <a:spcAft>
                <a:spcPts val="0"/>
              </a:spcAft>
              <a:buNone/>
              <a:defRPr sz="12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189"/>
        <p:cNvGrpSpPr/>
        <p:nvPr/>
      </p:nvGrpSpPr>
      <p:grpSpPr>
        <a:xfrm>
          <a:off x="0" y="0"/>
          <a:ext cx="0" cy="0"/>
          <a:chOff x="0" y="0"/>
          <a:chExt cx="0" cy="0"/>
        </a:xfrm>
      </p:grpSpPr>
      <p:sp>
        <p:nvSpPr>
          <p:cNvPr id="190" name="Google Shape;190;p50"/>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91" name="Google Shape;191;p50"/>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SzPts val="3200"/>
              <a:buChar char="❖"/>
              <a:defRPr sz="3200"/>
            </a:lvl1pPr>
            <a:lvl2pPr marL="914400" lvl="1" indent="-406400" algn="l">
              <a:spcBef>
                <a:spcPts val="560"/>
              </a:spcBef>
              <a:spcAft>
                <a:spcPts val="0"/>
              </a:spcAft>
              <a:buSzPts val="2800"/>
              <a:buChar char="▪"/>
              <a:defRPr sz="2800"/>
            </a:lvl2pPr>
            <a:lvl3pPr marL="1371600" lvl="2" indent="-381000" algn="l">
              <a:spcBef>
                <a:spcPts val="480"/>
              </a:spcBef>
              <a:spcAft>
                <a:spcPts val="0"/>
              </a:spcAft>
              <a:buClr>
                <a:schemeClr val="dk1"/>
              </a:buClr>
              <a:buSzPts val="2400"/>
              <a:buFont typeface="Arial"/>
              <a:buChar char="•"/>
              <a:defRPr sz="2400"/>
            </a:lvl3pPr>
            <a:lvl4pPr marL="1828800" lvl="3" indent="-355600" algn="l">
              <a:spcBef>
                <a:spcPts val="400"/>
              </a:spcBef>
              <a:spcAft>
                <a:spcPts val="0"/>
              </a:spcAft>
              <a:buClr>
                <a:schemeClr val="dk1"/>
              </a:buClr>
              <a:buSzPts val="2000"/>
              <a:buFont typeface="Arial"/>
              <a:buChar char="–"/>
              <a:defRPr sz="2000"/>
            </a:lvl4pPr>
            <a:lvl5pPr marL="2286000" lvl="4" indent="-355600" algn="l">
              <a:spcBef>
                <a:spcPts val="400"/>
              </a:spcBef>
              <a:spcAft>
                <a:spcPts val="0"/>
              </a:spcAft>
              <a:buClr>
                <a:schemeClr val="dk1"/>
              </a:buClr>
              <a:buSzPts val="2000"/>
              <a:buFont typeface="Arial"/>
              <a:buChar char="»"/>
              <a:defRPr sz="2000"/>
            </a:lvl5pPr>
            <a:lvl6pPr marL="2743200" lvl="5" indent="-355600" algn="l">
              <a:spcBef>
                <a:spcPts val="400"/>
              </a:spcBef>
              <a:spcAft>
                <a:spcPts val="0"/>
              </a:spcAft>
              <a:buClr>
                <a:schemeClr val="dk1"/>
              </a:buClr>
              <a:buSzPts val="2000"/>
              <a:buFont typeface="Arial"/>
              <a:buChar char="»"/>
              <a:defRPr sz="2000"/>
            </a:lvl6pPr>
            <a:lvl7pPr marL="3200400" lvl="6" indent="-355600" algn="l">
              <a:spcBef>
                <a:spcPts val="400"/>
              </a:spcBef>
              <a:spcAft>
                <a:spcPts val="0"/>
              </a:spcAft>
              <a:buClr>
                <a:schemeClr val="dk1"/>
              </a:buClr>
              <a:buSzPts val="2000"/>
              <a:buFont typeface="Arial"/>
              <a:buChar char="»"/>
              <a:defRPr sz="2000"/>
            </a:lvl7pPr>
            <a:lvl8pPr marL="3657600" lvl="7" indent="-355600" algn="l">
              <a:spcBef>
                <a:spcPts val="400"/>
              </a:spcBef>
              <a:spcAft>
                <a:spcPts val="0"/>
              </a:spcAft>
              <a:buClr>
                <a:schemeClr val="dk1"/>
              </a:buClr>
              <a:buSzPts val="2000"/>
              <a:buFont typeface="Arial"/>
              <a:buChar char="»"/>
              <a:defRPr sz="2000"/>
            </a:lvl8pPr>
            <a:lvl9pPr marL="4114800" lvl="8" indent="-355600" algn="l">
              <a:spcBef>
                <a:spcPts val="400"/>
              </a:spcBef>
              <a:spcAft>
                <a:spcPts val="0"/>
              </a:spcAft>
              <a:buClr>
                <a:schemeClr val="dk1"/>
              </a:buClr>
              <a:buSzPts val="2000"/>
              <a:buFont typeface="Arial"/>
              <a:buChar char="»"/>
              <a:defRPr sz="2000"/>
            </a:lvl9pPr>
          </a:lstStyle>
          <a:p>
            <a:endParaRPr/>
          </a:p>
        </p:txBody>
      </p:sp>
      <p:sp>
        <p:nvSpPr>
          <p:cNvPr id="192" name="Google Shape;192;p50"/>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400"/>
              <a:buNone/>
              <a:defRPr sz="1400"/>
            </a:lvl1pPr>
            <a:lvl2pPr marL="914400" lvl="1" indent="-228600" algn="l">
              <a:spcBef>
                <a:spcPts val="240"/>
              </a:spcBef>
              <a:spcAft>
                <a:spcPts val="0"/>
              </a:spcAft>
              <a:buSzPts val="1200"/>
              <a:buNone/>
              <a:defRPr sz="1200"/>
            </a:lvl2pPr>
            <a:lvl3pPr marL="1371600" lvl="2" indent="-228600" algn="l">
              <a:spcBef>
                <a:spcPts val="200"/>
              </a:spcBef>
              <a:spcAft>
                <a:spcPts val="0"/>
              </a:spcAft>
              <a:buClr>
                <a:schemeClr val="dk1"/>
              </a:buClr>
              <a:buSzPts val="1000"/>
              <a:buFont typeface="Arial"/>
              <a:buNone/>
              <a:defRPr sz="1000"/>
            </a:lvl3pPr>
            <a:lvl4pPr marL="1828800" lvl="3" indent="-228600" algn="l">
              <a:spcBef>
                <a:spcPts val="180"/>
              </a:spcBef>
              <a:spcAft>
                <a:spcPts val="0"/>
              </a:spcAft>
              <a:buClr>
                <a:schemeClr val="dk1"/>
              </a:buClr>
              <a:buSzPts val="900"/>
              <a:buFont typeface="Arial"/>
              <a:buNone/>
              <a:defRPr sz="900"/>
            </a:lvl4pPr>
            <a:lvl5pPr marL="2286000" lvl="4" indent="-228600" algn="l">
              <a:spcBef>
                <a:spcPts val="180"/>
              </a:spcBef>
              <a:spcAft>
                <a:spcPts val="0"/>
              </a:spcAft>
              <a:buClr>
                <a:schemeClr val="dk1"/>
              </a:buClr>
              <a:buSzPts val="900"/>
              <a:buFont typeface="Arial"/>
              <a:buNone/>
              <a:defRPr sz="900"/>
            </a:lvl5pPr>
            <a:lvl6pPr marL="2743200" lvl="5" indent="-228600" algn="l">
              <a:spcBef>
                <a:spcPts val="180"/>
              </a:spcBef>
              <a:spcAft>
                <a:spcPts val="0"/>
              </a:spcAft>
              <a:buClr>
                <a:schemeClr val="dk1"/>
              </a:buClr>
              <a:buSzPts val="900"/>
              <a:buFont typeface="Arial"/>
              <a:buNone/>
              <a:defRPr sz="900"/>
            </a:lvl6pPr>
            <a:lvl7pPr marL="3200400" lvl="6" indent="-228600" algn="l">
              <a:spcBef>
                <a:spcPts val="180"/>
              </a:spcBef>
              <a:spcAft>
                <a:spcPts val="0"/>
              </a:spcAft>
              <a:buClr>
                <a:schemeClr val="dk1"/>
              </a:buClr>
              <a:buSzPts val="900"/>
              <a:buFont typeface="Arial"/>
              <a:buNone/>
              <a:defRPr sz="900"/>
            </a:lvl7pPr>
            <a:lvl8pPr marL="3657600" lvl="7" indent="-228600" algn="l">
              <a:spcBef>
                <a:spcPts val="180"/>
              </a:spcBef>
              <a:spcAft>
                <a:spcPts val="0"/>
              </a:spcAft>
              <a:buClr>
                <a:schemeClr val="dk1"/>
              </a:buClr>
              <a:buSzPts val="900"/>
              <a:buFont typeface="Arial"/>
              <a:buNone/>
              <a:defRPr sz="900"/>
            </a:lvl8pPr>
            <a:lvl9pPr marL="4114800" lvl="8" indent="-228600" algn="l">
              <a:spcBef>
                <a:spcPts val="180"/>
              </a:spcBef>
              <a:spcAft>
                <a:spcPts val="0"/>
              </a:spcAft>
              <a:buClr>
                <a:schemeClr val="dk1"/>
              </a:buClr>
              <a:buSzPts val="900"/>
              <a:buFont typeface="Arial"/>
              <a:buNone/>
              <a:defRPr sz="900"/>
            </a:lvl9pPr>
          </a:lstStyle>
          <a:p>
            <a:endParaRPr/>
          </a:p>
        </p:txBody>
      </p:sp>
      <p:sp>
        <p:nvSpPr>
          <p:cNvPr id="193" name="Google Shape;193;p50"/>
          <p:cNvSpPr txBox="1">
            <a:spLocks noGrp="1"/>
          </p:cNvSpPr>
          <p:nvPr>
            <p:ph type="dt" idx="10"/>
          </p:nvPr>
        </p:nvSpPr>
        <p:spPr>
          <a:xfrm>
            <a:off x="457200" y="6537325"/>
            <a:ext cx="2133600" cy="2444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4" name="Google Shape;194;p50"/>
          <p:cNvSpPr txBox="1">
            <a:spLocks noGrp="1"/>
          </p:cNvSpPr>
          <p:nvPr>
            <p:ph type="ftr" idx="11"/>
          </p:nvPr>
        </p:nvSpPr>
        <p:spPr>
          <a:xfrm>
            <a:off x="3124200" y="6537325"/>
            <a:ext cx="2895600" cy="24447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5" name="Google Shape;195;p50"/>
          <p:cNvSpPr txBox="1">
            <a:spLocks noGrp="1"/>
          </p:cNvSpPr>
          <p:nvPr>
            <p:ph type="sldNum" idx="12"/>
          </p:nvPr>
        </p:nvSpPr>
        <p:spPr>
          <a:xfrm>
            <a:off x="6553200" y="6537325"/>
            <a:ext cx="2133600" cy="244475"/>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200">
                <a:solidFill>
                  <a:schemeClr val="lt1"/>
                </a:solidFill>
                <a:latin typeface="Arial"/>
                <a:ea typeface="Arial"/>
                <a:cs typeface="Arial"/>
                <a:sym typeface="Arial"/>
              </a:defRPr>
            </a:lvl1pPr>
            <a:lvl2pPr marL="0" lvl="1" indent="0" algn="r">
              <a:spcBef>
                <a:spcPts val="0"/>
              </a:spcBef>
              <a:spcAft>
                <a:spcPts val="0"/>
              </a:spcAft>
              <a:buNone/>
              <a:defRPr sz="1200">
                <a:solidFill>
                  <a:schemeClr val="lt1"/>
                </a:solidFill>
                <a:latin typeface="Arial"/>
                <a:ea typeface="Arial"/>
                <a:cs typeface="Arial"/>
                <a:sym typeface="Arial"/>
              </a:defRPr>
            </a:lvl2pPr>
            <a:lvl3pPr marL="0" lvl="2" indent="0" algn="r">
              <a:spcBef>
                <a:spcPts val="0"/>
              </a:spcBef>
              <a:spcAft>
                <a:spcPts val="0"/>
              </a:spcAft>
              <a:buNone/>
              <a:defRPr sz="1200">
                <a:solidFill>
                  <a:schemeClr val="lt1"/>
                </a:solidFill>
                <a:latin typeface="Arial"/>
                <a:ea typeface="Arial"/>
                <a:cs typeface="Arial"/>
                <a:sym typeface="Arial"/>
              </a:defRPr>
            </a:lvl3pPr>
            <a:lvl4pPr marL="0" lvl="3" indent="0" algn="r">
              <a:spcBef>
                <a:spcPts val="0"/>
              </a:spcBef>
              <a:spcAft>
                <a:spcPts val="0"/>
              </a:spcAft>
              <a:buNone/>
              <a:defRPr sz="1200">
                <a:solidFill>
                  <a:schemeClr val="lt1"/>
                </a:solidFill>
                <a:latin typeface="Arial"/>
                <a:ea typeface="Arial"/>
                <a:cs typeface="Arial"/>
                <a:sym typeface="Arial"/>
              </a:defRPr>
            </a:lvl4pPr>
            <a:lvl5pPr marL="0" lvl="4" indent="0" algn="r">
              <a:spcBef>
                <a:spcPts val="0"/>
              </a:spcBef>
              <a:spcAft>
                <a:spcPts val="0"/>
              </a:spcAft>
              <a:buNone/>
              <a:defRPr sz="1200">
                <a:solidFill>
                  <a:schemeClr val="lt1"/>
                </a:solidFill>
                <a:latin typeface="Arial"/>
                <a:ea typeface="Arial"/>
                <a:cs typeface="Arial"/>
                <a:sym typeface="Arial"/>
              </a:defRPr>
            </a:lvl5pPr>
            <a:lvl6pPr marL="0" lvl="5" indent="0" algn="r">
              <a:spcBef>
                <a:spcPts val="0"/>
              </a:spcBef>
              <a:spcAft>
                <a:spcPts val="0"/>
              </a:spcAft>
              <a:buNone/>
              <a:defRPr sz="1200">
                <a:solidFill>
                  <a:schemeClr val="lt1"/>
                </a:solidFill>
                <a:latin typeface="Arial"/>
                <a:ea typeface="Arial"/>
                <a:cs typeface="Arial"/>
                <a:sym typeface="Arial"/>
              </a:defRPr>
            </a:lvl6pPr>
            <a:lvl7pPr marL="0" lvl="6" indent="0" algn="r">
              <a:spcBef>
                <a:spcPts val="0"/>
              </a:spcBef>
              <a:spcAft>
                <a:spcPts val="0"/>
              </a:spcAft>
              <a:buNone/>
              <a:defRPr sz="1200">
                <a:solidFill>
                  <a:schemeClr val="lt1"/>
                </a:solidFill>
                <a:latin typeface="Arial"/>
                <a:ea typeface="Arial"/>
                <a:cs typeface="Arial"/>
                <a:sym typeface="Arial"/>
              </a:defRPr>
            </a:lvl7pPr>
            <a:lvl8pPr marL="0" lvl="7" indent="0" algn="r">
              <a:spcBef>
                <a:spcPts val="0"/>
              </a:spcBef>
              <a:spcAft>
                <a:spcPts val="0"/>
              </a:spcAft>
              <a:buNone/>
              <a:defRPr sz="1200">
                <a:solidFill>
                  <a:schemeClr val="lt1"/>
                </a:solidFill>
                <a:latin typeface="Arial"/>
                <a:ea typeface="Arial"/>
                <a:cs typeface="Arial"/>
                <a:sym typeface="Arial"/>
              </a:defRPr>
            </a:lvl8pPr>
            <a:lvl9pPr marL="0" lvl="8" indent="0" algn="r">
              <a:spcBef>
                <a:spcPts val="0"/>
              </a:spcBef>
              <a:spcAft>
                <a:spcPts val="0"/>
              </a:spcAft>
              <a:buNone/>
              <a:defRPr sz="12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96"/>
        <p:cNvGrpSpPr/>
        <p:nvPr/>
      </p:nvGrpSpPr>
      <p:grpSpPr>
        <a:xfrm>
          <a:off x="0" y="0"/>
          <a:ext cx="0" cy="0"/>
          <a:chOff x="0" y="0"/>
          <a:chExt cx="0" cy="0"/>
        </a:xfrm>
      </p:grpSpPr>
      <p:sp>
        <p:nvSpPr>
          <p:cNvPr id="197" name="Google Shape;197;p51"/>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98" name="Google Shape;198;p51"/>
          <p:cNvSpPr>
            <a:spLocks noGrp="1"/>
          </p:cNvSpPr>
          <p:nvPr>
            <p:ph type="pic" idx="2"/>
          </p:nvPr>
        </p:nvSpPr>
        <p:spPr>
          <a:xfrm>
            <a:off x="1792288" y="612775"/>
            <a:ext cx="5486400" cy="4114800"/>
          </a:xfrm>
          <a:prstGeom prst="rect">
            <a:avLst/>
          </a:prstGeom>
          <a:noFill/>
          <a:ln>
            <a:noFill/>
          </a:ln>
        </p:spPr>
      </p:sp>
      <p:sp>
        <p:nvSpPr>
          <p:cNvPr id="199" name="Google Shape;199;p51"/>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400"/>
              <a:buNone/>
              <a:defRPr sz="1400"/>
            </a:lvl1pPr>
            <a:lvl2pPr marL="914400" lvl="1" indent="-228600" algn="l">
              <a:spcBef>
                <a:spcPts val="240"/>
              </a:spcBef>
              <a:spcAft>
                <a:spcPts val="0"/>
              </a:spcAft>
              <a:buSzPts val="1200"/>
              <a:buNone/>
              <a:defRPr sz="1200"/>
            </a:lvl2pPr>
            <a:lvl3pPr marL="1371600" lvl="2" indent="-228600" algn="l">
              <a:spcBef>
                <a:spcPts val="200"/>
              </a:spcBef>
              <a:spcAft>
                <a:spcPts val="0"/>
              </a:spcAft>
              <a:buClr>
                <a:schemeClr val="dk1"/>
              </a:buClr>
              <a:buSzPts val="1000"/>
              <a:buFont typeface="Arial"/>
              <a:buNone/>
              <a:defRPr sz="1000"/>
            </a:lvl3pPr>
            <a:lvl4pPr marL="1828800" lvl="3" indent="-228600" algn="l">
              <a:spcBef>
                <a:spcPts val="180"/>
              </a:spcBef>
              <a:spcAft>
                <a:spcPts val="0"/>
              </a:spcAft>
              <a:buClr>
                <a:schemeClr val="dk1"/>
              </a:buClr>
              <a:buSzPts val="900"/>
              <a:buFont typeface="Arial"/>
              <a:buNone/>
              <a:defRPr sz="900"/>
            </a:lvl4pPr>
            <a:lvl5pPr marL="2286000" lvl="4" indent="-228600" algn="l">
              <a:spcBef>
                <a:spcPts val="180"/>
              </a:spcBef>
              <a:spcAft>
                <a:spcPts val="0"/>
              </a:spcAft>
              <a:buClr>
                <a:schemeClr val="dk1"/>
              </a:buClr>
              <a:buSzPts val="900"/>
              <a:buFont typeface="Arial"/>
              <a:buNone/>
              <a:defRPr sz="900"/>
            </a:lvl5pPr>
            <a:lvl6pPr marL="2743200" lvl="5" indent="-228600" algn="l">
              <a:spcBef>
                <a:spcPts val="180"/>
              </a:spcBef>
              <a:spcAft>
                <a:spcPts val="0"/>
              </a:spcAft>
              <a:buClr>
                <a:schemeClr val="dk1"/>
              </a:buClr>
              <a:buSzPts val="900"/>
              <a:buFont typeface="Arial"/>
              <a:buNone/>
              <a:defRPr sz="900"/>
            </a:lvl6pPr>
            <a:lvl7pPr marL="3200400" lvl="6" indent="-228600" algn="l">
              <a:spcBef>
                <a:spcPts val="180"/>
              </a:spcBef>
              <a:spcAft>
                <a:spcPts val="0"/>
              </a:spcAft>
              <a:buClr>
                <a:schemeClr val="dk1"/>
              </a:buClr>
              <a:buSzPts val="900"/>
              <a:buFont typeface="Arial"/>
              <a:buNone/>
              <a:defRPr sz="900"/>
            </a:lvl7pPr>
            <a:lvl8pPr marL="3657600" lvl="7" indent="-228600" algn="l">
              <a:spcBef>
                <a:spcPts val="180"/>
              </a:spcBef>
              <a:spcAft>
                <a:spcPts val="0"/>
              </a:spcAft>
              <a:buClr>
                <a:schemeClr val="dk1"/>
              </a:buClr>
              <a:buSzPts val="900"/>
              <a:buFont typeface="Arial"/>
              <a:buNone/>
              <a:defRPr sz="900"/>
            </a:lvl8pPr>
            <a:lvl9pPr marL="4114800" lvl="8" indent="-228600" algn="l">
              <a:spcBef>
                <a:spcPts val="180"/>
              </a:spcBef>
              <a:spcAft>
                <a:spcPts val="0"/>
              </a:spcAft>
              <a:buClr>
                <a:schemeClr val="dk1"/>
              </a:buClr>
              <a:buSzPts val="900"/>
              <a:buFont typeface="Arial"/>
              <a:buNone/>
              <a:defRPr sz="900"/>
            </a:lvl9pPr>
          </a:lstStyle>
          <a:p>
            <a:endParaRPr/>
          </a:p>
        </p:txBody>
      </p:sp>
      <p:sp>
        <p:nvSpPr>
          <p:cNvPr id="200" name="Google Shape;200;p51"/>
          <p:cNvSpPr txBox="1">
            <a:spLocks noGrp="1"/>
          </p:cNvSpPr>
          <p:nvPr>
            <p:ph type="dt" idx="10"/>
          </p:nvPr>
        </p:nvSpPr>
        <p:spPr>
          <a:xfrm>
            <a:off x="457200" y="6537325"/>
            <a:ext cx="2133600" cy="2444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1" name="Google Shape;201;p51"/>
          <p:cNvSpPr txBox="1">
            <a:spLocks noGrp="1"/>
          </p:cNvSpPr>
          <p:nvPr>
            <p:ph type="ftr" idx="11"/>
          </p:nvPr>
        </p:nvSpPr>
        <p:spPr>
          <a:xfrm>
            <a:off x="3124200" y="6537325"/>
            <a:ext cx="2895600" cy="24447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2" name="Google Shape;202;p51"/>
          <p:cNvSpPr txBox="1">
            <a:spLocks noGrp="1"/>
          </p:cNvSpPr>
          <p:nvPr>
            <p:ph type="sldNum" idx="12"/>
          </p:nvPr>
        </p:nvSpPr>
        <p:spPr>
          <a:xfrm>
            <a:off x="6553200" y="6537325"/>
            <a:ext cx="2133600" cy="244475"/>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200">
                <a:solidFill>
                  <a:schemeClr val="lt1"/>
                </a:solidFill>
                <a:latin typeface="Arial"/>
                <a:ea typeface="Arial"/>
                <a:cs typeface="Arial"/>
                <a:sym typeface="Arial"/>
              </a:defRPr>
            </a:lvl1pPr>
            <a:lvl2pPr marL="0" lvl="1" indent="0" algn="r">
              <a:spcBef>
                <a:spcPts val="0"/>
              </a:spcBef>
              <a:spcAft>
                <a:spcPts val="0"/>
              </a:spcAft>
              <a:buNone/>
              <a:defRPr sz="1200">
                <a:solidFill>
                  <a:schemeClr val="lt1"/>
                </a:solidFill>
                <a:latin typeface="Arial"/>
                <a:ea typeface="Arial"/>
                <a:cs typeface="Arial"/>
                <a:sym typeface="Arial"/>
              </a:defRPr>
            </a:lvl2pPr>
            <a:lvl3pPr marL="0" lvl="2" indent="0" algn="r">
              <a:spcBef>
                <a:spcPts val="0"/>
              </a:spcBef>
              <a:spcAft>
                <a:spcPts val="0"/>
              </a:spcAft>
              <a:buNone/>
              <a:defRPr sz="1200">
                <a:solidFill>
                  <a:schemeClr val="lt1"/>
                </a:solidFill>
                <a:latin typeface="Arial"/>
                <a:ea typeface="Arial"/>
                <a:cs typeface="Arial"/>
                <a:sym typeface="Arial"/>
              </a:defRPr>
            </a:lvl3pPr>
            <a:lvl4pPr marL="0" lvl="3" indent="0" algn="r">
              <a:spcBef>
                <a:spcPts val="0"/>
              </a:spcBef>
              <a:spcAft>
                <a:spcPts val="0"/>
              </a:spcAft>
              <a:buNone/>
              <a:defRPr sz="1200">
                <a:solidFill>
                  <a:schemeClr val="lt1"/>
                </a:solidFill>
                <a:latin typeface="Arial"/>
                <a:ea typeface="Arial"/>
                <a:cs typeface="Arial"/>
                <a:sym typeface="Arial"/>
              </a:defRPr>
            </a:lvl4pPr>
            <a:lvl5pPr marL="0" lvl="4" indent="0" algn="r">
              <a:spcBef>
                <a:spcPts val="0"/>
              </a:spcBef>
              <a:spcAft>
                <a:spcPts val="0"/>
              </a:spcAft>
              <a:buNone/>
              <a:defRPr sz="1200">
                <a:solidFill>
                  <a:schemeClr val="lt1"/>
                </a:solidFill>
                <a:latin typeface="Arial"/>
                <a:ea typeface="Arial"/>
                <a:cs typeface="Arial"/>
                <a:sym typeface="Arial"/>
              </a:defRPr>
            </a:lvl5pPr>
            <a:lvl6pPr marL="0" lvl="5" indent="0" algn="r">
              <a:spcBef>
                <a:spcPts val="0"/>
              </a:spcBef>
              <a:spcAft>
                <a:spcPts val="0"/>
              </a:spcAft>
              <a:buNone/>
              <a:defRPr sz="1200">
                <a:solidFill>
                  <a:schemeClr val="lt1"/>
                </a:solidFill>
                <a:latin typeface="Arial"/>
                <a:ea typeface="Arial"/>
                <a:cs typeface="Arial"/>
                <a:sym typeface="Arial"/>
              </a:defRPr>
            </a:lvl6pPr>
            <a:lvl7pPr marL="0" lvl="6" indent="0" algn="r">
              <a:spcBef>
                <a:spcPts val="0"/>
              </a:spcBef>
              <a:spcAft>
                <a:spcPts val="0"/>
              </a:spcAft>
              <a:buNone/>
              <a:defRPr sz="1200">
                <a:solidFill>
                  <a:schemeClr val="lt1"/>
                </a:solidFill>
                <a:latin typeface="Arial"/>
                <a:ea typeface="Arial"/>
                <a:cs typeface="Arial"/>
                <a:sym typeface="Arial"/>
              </a:defRPr>
            </a:lvl7pPr>
            <a:lvl8pPr marL="0" lvl="7" indent="0" algn="r">
              <a:spcBef>
                <a:spcPts val="0"/>
              </a:spcBef>
              <a:spcAft>
                <a:spcPts val="0"/>
              </a:spcAft>
              <a:buNone/>
              <a:defRPr sz="1200">
                <a:solidFill>
                  <a:schemeClr val="lt1"/>
                </a:solidFill>
                <a:latin typeface="Arial"/>
                <a:ea typeface="Arial"/>
                <a:cs typeface="Arial"/>
                <a:sym typeface="Arial"/>
              </a:defRPr>
            </a:lvl8pPr>
            <a:lvl9pPr marL="0" lvl="8" indent="0" algn="r">
              <a:spcBef>
                <a:spcPts val="0"/>
              </a:spcBef>
              <a:spcAft>
                <a:spcPts val="0"/>
              </a:spcAft>
              <a:buNone/>
              <a:defRPr sz="12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VERTICAL_TEXT">
    <p:spTree>
      <p:nvGrpSpPr>
        <p:cNvPr id="1" name="Shape 203"/>
        <p:cNvGrpSpPr/>
        <p:nvPr/>
      </p:nvGrpSpPr>
      <p:grpSpPr>
        <a:xfrm>
          <a:off x="0" y="0"/>
          <a:ext cx="0" cy="0"/>
          <a:chOff x="0" y="0"/>
          <a:chExt cx="0" cy="0"/>
        </a:xfrm>
      </p:grpSpPr>
      <p:sp>
        <p:nvSpPr>
          <p:cNvPr id="204" name="Google Shape;204;p52"/>
          <p:cNvSpPr txBox="1">
            <a:spLocks noGrp="1"/>
          </p:cNvSpPr>
          <p:nvPr>
            <p:ph type="title"/>
          </p:nvPr>
        </p:nvSpPr>
        <p:spPr>
          <a:xfrm>
            <a:off x="457200" y="228600"/>
            <a:ext cx="8229600" cy="86836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05" name="Google Shape;205;p52"/>
          <p:cNvSpPr txBox="1">
            <a:spLocks noGrp="1"/>
          </p:cNvSpPr>
          <p:nvPr>
            <p:ph type="body" idx="1"/>
          </p:nvPr>
        </p:nvSpPr>
        <p:spPr>
          <a:xfrm rot="5400000">
            <a:off x="2057400" y="-304800"/>
            <a:ext cx="5029200"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6" name="Google Shape;206;p52"/>
          <p:cNvSpPr txBox="1">
            <a:spLocks noGrp="1"/>
          </p:cNvSpPr>
          <p:nvPr>
            <p:ph type="dt" idx="10"/>
          </p:nvPr>
        </p:nvSpPr>
        <p:spPr>
          <a:xfrm>
            <a:off x="457200" y="6537325"/>
            <a:ext cx="2133600" cy="2444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52"/>
          <p:cNvSpPr txBox="1">
            <a:spLocks noGrp="1"/>
          </p:cNvSpPr>
          <p:nvPr>
            <p:ph type="ftr" idx="11"/>
          </p:nvPr>
        </p:nvSpPr>
        <p:spPr>
          <a:xfrm>
            <a:off x="3124200" y="6537325"/>
            <a:ext cx="2895600" cy="244475"/>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8" name="Google Shape;208;p52"/>
          <p:cNvSpPr txBox="1">
            <a:spLocks noGrp="1"/>
          </p:cNvSpPr>
          <p:nvPr>
            <p:ph type="sldNum" idx="12"/>
          </p:nvPr>
        </p:nvSpPr>
        <p:spPr>
          <a:xfrm>
            <a:off x="6553200" y="6537325"/>
            <a:ext cx="2133600" cy="244475"/>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200">
                <a:solidFill>
                  <a:schemeClr val="lt1"/>
                </a:solidFill>
                <a:latin typeface="Arial"/>
                <a:ea typeface="Arial"/>
                <a:cs typeface="Arial"/>
                <a:sym typeface="Arial"/>
              </a:defRPr>
            </a:lvl1pPr>
            <a:lvl2pPr marL="0" lvl="1" indent="0" algn="r">
              <a:spcBef>
                <a:spcPts val="0"/>
              </a:spcBef>
              <a:spcAft>
                <a:spcPts val="0"/>
              </a:spcAft>
              <a:buNone/>
              <a:defRPr sz="1200">
                <a:solidFill>
                  <a:schemeClr val="lt1"/>
                </a:solidFill>
                <a:latin typeface="Arial"/>
                <a:ea typeface="Arial"/>
                <a:cs typeface="Arial"/>
                <a:sym typeface="Arial"/>
              </a:defRPr>
            </a:lvl2pPr>
            <a:lvl3pPr marL="0" lvl="2" indent="0" algn="r">
              <a:spcBef>
                <a:spcPts val="0"/>
              </a:spcBef>
              <a:spcAft>
                <a:spcPts val="0"/>
              </a:spcAft>
              <a:buNone/>
              <a:defRPr sz="1200">
                <a:solidFill>
                  <a:schemeClr val="lt1"/>
                </a:solidFill>
                <a:latin typeface="Arial"/>
                <a:ea typeface="Arial"/>
                <a:cs typeface="Arial"/>
                <a:sym typeface="Arial"/>
              </a:defRPr>
            </a:lvl3pPr>
            <a:lvl4pPr marL="0" lvl="3" indent="0" algn="r">
              <a:spcBef>
                <a:spcPts val="0"/>
              </a:spcBef>
              <a:spcAft>
                <a:spcPts val="0"/>
              </a:spcAft>
              <a:buNone/>
              <a:defRPr sz="1200">
                <a:solidFill>
                  <a:schemeClr val="lt1"/>
                </a:solidFill>
                <a:latin typeface="Arial"/>
                <a:ea typeface="Arial"/>
                <a:cs typeface="Arial"/>
                <a:sym typeface="Arial"/>
              </a:defRPr>
            </a:lvl4pPr>
            <a:lvl5pPr marL="0" lvl="4" indent="0" algn="r">
              <a:spcBef>
                <a:spcPts val="0"/>
              </a:spcBef>
              <a:spcAft>
                <a:spcPts val="0"/>
              </a:spcAft>
              <a:buNone/>
              <a:defRPr sz="1200">
                <a:solidFill>
                  <a:schemeClr val="lt1"/>
                </a:solidFill>
                <a:latin typeface="Arial"/>
                <a:ea typeface="Arial"/>
                <a:cs typeface="Arial"/>
                <a:sym typeface="Arial"/>
              </a:defRPr>
            </a:lvl5pPr>
            <a:lvl6pPr marL="0" lvl="5" indent="0" algn="r">
              <a:spcBef>
                <a:spcPts val="0"/>
              </a:spcBef>
              <a:spcAft>
                <a:spcPts val="0"/>
              </a:spcAft>
              <a:buNone/>
              <a:defRPr sz="1200">
                <a:solidFill>
                  <a:schemeClr val="lt1"/>
                </a:solidFill>
                <a:latin typeface="Arial"/>
                <a:ea typeface="Arial"/>
                <a:cs typeface="Arial"/>
                <a:sym typeface="Arial"/>
              </a:defRPr>
            </a:lvl6pPr>
            <a:lvl7pPr marL="0" lvl="6" indent="0" algn="r">
              <a:spcBef>
                <a:spcPts val="0"/>
              </a:spcBef>
              <a:spcAft>
                <a:spcPts val="0"/>
              </a:spcAft>
              <a:buNone/>
              <a:defRPr sz="1200">
                <a:solidFill>
                  <a:schemeClr val="lt1"/>
                </a:solidFill>
                <a:latin typeface="Arial"/>
                <a:ea typeface="Arial"/>
                <a:cs typeface="Arial"/>
                <a:sym typeface="Arial"/>
              </a:defRPr>
            </a:lvl7pPr>
            <a:lvl8pPr marL="0" lvl="7" indent="0" algn="r">
              <a:spcBef>
                <a:spcPts val="0"/>
              </a:spcBef>
              <a:spcAft>
                <a:spcPts val="0"/>
              </a:spcAft>
              <a:buNone/>
              <a:defRPr sz="1200">
                <a:solidFill>
                  <a:schemeClr val="lt1"/>
                </a:solidFill>
                <a:latin typeface="Arial"/>
                <a:ea typeface="Arial"/>
                <a:cs typeface="Arial"/>
                <a:sym typeface="Arial"/>
              </a:defRPr>
            </a:lvl8pPr>
            <a:lvl9pPr marL="0" lvl="8" indent="0" algn="r">
              <a:spcBef>
                <a:spcPts val="0"/>
              </a:spcBef>
              <a:spcAft>
                <a:spcPts val="0"/>
              </a:spcAft>
              <a:buNone/>
              <a:defRPr sz="12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18" Type="http://schemas.openxmlformats.org/officeDocument/2006/relationships/image" Target="../media/image6.png"/><Relationship Id="rId3" Type="http://schemas.openxmlformats.org/officeDocument/2006/relationships/slideLayout" Target="../slideLayouts/slideLayout3.xml"/><Relationship Id="rId21" Type="http://schemas.openxmlformats.org/officeDocument/2006/relationships/image" Target="../media/image9.png"/><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20"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image" Target="../media/image7.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 Id="rId22"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4FAFE"/>
            </a:gs>
            <a:gs pos="74000">
              <a:srgbClr val="ACDBF3"/>
            </a:gs>
            <a:gs pos="83000">
              <a:srgbClr val="ACDBF3"/>
            </a:gs>
            <a:gs pos="100000">
              <a:srgbClr val="C6E7F7"/>
            </a:gs>
          </a:gsLst>
          <a:lin ang="5400000" scaled="0"/>
        </a:gradFill>
        <a:effectLst/>
      </p:bgPr>
    </p:bg>
    <p:spTree>
      <p:nvGrpSpPr>
        <p:cNvPr id="1" name="Shape 9"/>
        <p:cNvGrpSpPr/>
        <p:nvPr/>
      </p:nvGrpSpPr>
      <p:grpSpPr>
        <a:xfrm>
          <a:off x="0" y="0"/>
          <a:ext cx="0" cy="0"/>
          <a:chOff x="0" y="0"/>
          <a:chExt cx="0" cy="0"/>
        </a:xfrm>
      </p:grpSpPr>
      <p:pic>
        <p:nvPicPr>
          <p:cNvPr id="10" name="Google Shape;10;p42" descr="1"/>
          <p:cNvPicPr preferRelativeResize="0"/>
          <p:nvPr/>
        </p:nvPicPr>
        <p:blipFill rotWithShape="1">
          <a:blip r:embed="rId13">
            <a:alphaModFix/>
          </a:blip>
          <a:srcRect b="38461"/>
          <a:stretch/>
        </p:blipFill>
        <p:spPr>
          <a:xfrm>
            <a:off x="0" y="6324600"/>
            <a:ext cx="9144000" cy="542925"/>
          </a:xfrm>
          <a:prstGeom prst="rect">
            <a:avLst/>
          </a:prstGeom>
          <a:noFill/>
          <a:ln>
            <a:noFill/>
          </a:ln>
        </p:spPr>
      </p:pic>
      <p:sp>
        <p:nvSpPr>
          <p:cNvPr id="11" name="Google Shape;11;p42"/>
          <p:cNvSpPr/>
          <p:nvPr/>
        </p:nvSpPr>
        <p:spPr>
          <a:xfrm>
            <a:off x="0" y="0"/>
            <a:ext cx="9144000" cy="1219200"/>
          </a:xfrm>
          <a:prstGeom prst="rect">
            <a:avLst/>
          </a:prstGeom>
          <a:gradFill>
            <a:gsLst>
              <a:gs pos="0">
                <a:schemeClr val="accent1"/>
              </a:gs>
              <a:gs pos="100000">
                <a:srgbClr val="FFFFFF"/>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2" name="Google Shape;12;p42"/>
          <p:cNvSpPr txBox="1">
            <a:spLocks noGrp="1"/>
          </p:cNvSpPr>
          <p:nvPr>
            <p:ph type="body" idx="1"/>
          </p:nvPr>
        </p:nvSpPr>
        <p:spPr>
          <a:xfrm>
            <a:off x="457200" y="1295400"/>
            <a:ext cx="8229600" cy="5029200"/>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folHlink"/>
              </a:buClr>
              <a:buSzPts val="3200"/>
              <a:buFont typeface="Noto Sans Symbols"/>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2"/>
              </a:buClr>
              <a:buSzPts val="2800"/>
              <a:buFont typeface="Noto Sans Symbols"/>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3" name="Google Shape;13;p42"/>
          <p:cNvSpPr txBox="1">
            <a:spLocks noGrp="1"/>
          </p:cNvSpPr>
          <p:nvPr>
            <p:ph type="dt" idx="10"/>
          </p:nvPr>
        </p:nvSpPr>
        <p:spPr>
          <a:xfrm>
            <a:off x="457200" y="6537325"/>
            <a:ext cx="2133600" cy="2444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42"/>
          <p:cNvSpPr txBox="1">
            <a:spLocks noGrp="1"/>
          </p:cNvSpPr>
          <p:nvPr>
            <p:ph type="ftr" idx="11"/>
          </p:nvPr>
        </p:nvSpPr>
        <p:spPr>
          <a:xfrm>
            <a:off x="3124200" y="6537325"/>
            <a:ext cx="2895600" cy="24447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5" name="Google Shape;15;p42"/>
          <p:cNvSpPr txBox="1">
            <a:spLocks noGrp="1"/>
          </p:cNvSpPr>
          <p:nvPr>
            <p:ph type="sldNum" idx="12"/>
          </p:nvPr>
        </p:nvSpPr>
        <p:spPr>
          <a:xfrm>
            <a:off x="6553200" y="6537325"/>
            <a:ext cx="2133600" cy="24447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200" b="0" i="0" u="none" strike="noStrike" cap="none">
                <a:solidFill>
                  <a:schemeClr val="lt1"/>
                </a:solidFill>
                <a:latin typeface="Arial"/>
                <a:ea typeface="Arial"/>
                <a:cs typeface="Arial"/>
                <a:sym typeface="Arial"/>
              </a:defRPr>
            </a:lvl1pPr>
            <a:lvl2pPr marL="0" marR="0" lvl="1" indent="0" algn="r" rtl="0">
              <a:spcBef>
                <a:spcPts val="0"/>
              </a:spcBef>
              <a:spcAft>
                <a:spcPts val="0"/>
              </a:spcAft>
              <a:buNone/>
              <a:defRPr sz="1200" b="0" i="0" u="none" strike="noStrike" cap="none">
                <a:solidFill>
                  <a:schemeClr val="lt1"/>
                </a:solidFill>
                <a:latin typeface="Arial"/>
                <a:ea typeface="Arial"/>
                <a:cs typeface="Arial"/>
                <a:sym typeface="Arial"/>
              </a:defRPr>
            </a:lvl2pPr>
            <a:lvl3pPr marL="0" marR="0" lvl="2" indent="0" algn="r" rtl="0">
              <a:spcBef>
                <a:spcPts val="0"/>
              </a:spcBef>
              <a:spcAft>
                <a:spcPts val="0"/>
              </a:spcAft>
              <a:buNone/>
              <a:defRPr sz="1200" b="0" i="0" u="none" strike="noStrike" cap="none">
                <a:solidFill>
                  <a:schemeClr val="lt1"/>
                </a:solidFill>
                <a:latin typeface="Arial"/>
                <a:ea typeface="Arial"/>
                <a:cs typeface="Arial"/>
                <a:sym typeface="Arial"/>
              </a:defRPr>
            </a:lvl3pPr>
            <a:lvl4pPr marL="0" marR="0" lvl="3" indent="0" algn="r" rtl="0">
              <a:spcBef>
                <a:spcPts val="0"/>
              </a:spcBef>
              <a:spcAft>
                <a:spcPts val="0"/>
              </a:spcAft>
              <a:buNone/>
              <a:defRPr sz="1200" b="0" i="0" u="none" strike="noStrike" cap="none">
                <a:solidFill>
                  <a:schemeClr val="lt1"/>
                </a:solidFill>
                <a:latin typeface="Arial"/>
                <a:ea typeface="Arial"/>
                <a:cs typeface="Arial"/>
                <a:sym typeface="Arial"/>
              </a:defRPr>
            </a:lvl4pPr>
            <a:lvl5pPr marL="0" marR="0" lvl="4" indent="0" algn="r" rtl="0">
              <a:spcBef>
                <a:spcPts val="0"/>
              </a:spcBef>
              <a:spcAft>
                <a:spcPts val="0"/>
              </a:spcAft>
              <a:buNone/>
              <a:defRPr sz="1200" b="0" i="0" u="none" strike="noStrike" cap="none">
                <a:solidFill>
                  <a:schemeClr val="lt1"/>
                </a:solidFill>
                <a:latin typeface="Arial"/>
                <a:ea typeface="Arial"/>
                <a:cs typeface="Arial"/>
                <a:sym typeface="Arial"/>
              </a:defRPr>
            </a:lvl5pPr>
            <a:lvl6pPr marL="0" marR="0" lvl="5" indent="0" algn="r" rtl="0">
              <a:spcBef>
                <a:spcPts val="0"/>
              </a:spcBef>
              <a:spcAft>
                <a:spcPts val="0"/>
              </a:spcAft>
              <a:buNone/>
              <a:defRPr sz="1200" b="0" i="0" u="none" strike="noStrike" cap="none">
                <a:solidFill>
                  <a:schemeClr val="lt1"/>
                </a:solidFill>
                <a:latin typeface="Arial"/>
                <a:ea typeface="Arial"/>
                <a:cs typeface="Arial"/>
                <a:sym typeface="Arial"/>
              </a:defRPr>
            </a:lvl6pPr>
            <a:lvl7pPr marL="0" marR="0" lvl="6" indent="0" algn="r" rtl="0">
              <a:spcBef>
                <a:spcPts val="0"/>
              </a:spcBef>
              <a:spcAft>
                <a:spcPts val="0"/>
              </a:spcAft>
              <a:buNone/>
              <a:defRPr sz="1200" b="0" i="0" u="none" strike="noStrike" cap="none">
                <a:solidFill>
                  <a:schemeClr val="lt1"/>
                </a:solidFill>
                <a:latin typeface="Arial"/>
                <a:ea typeface="Arial"/>
                <a:cs typeface="Arial"/>
                <a:sym typeface="Arial"/>
              </a:defRPr>
            </a:lvl7pPr>
            <a:lvl8pPr marL="0" marR="0" lvl="7" indent="0" algn="r" rtl="0">
              <a:spcBef>
                <a:spcPts val="0"/>
              </a:spcBef>
              <a:spcAft>
                <a:spcPts val="0"/>
              </a:spcAft>
              <a:buNone/>
              <a:defRPr sz="1200" b="0" i="0" u="none" strike="noStrike" cap="none">
                <a:solidFill>
                  <a:schemeClr val="lt1"/>
                </a:solidFill>
                <a:latin typeface="Arial"/>
                <a:ea typeface="Arial"/>
                <a:cs typeface="Arial"/>
                <a:sym typeface="Arial"/>
              </a:defRPr>
            </a:lvl8pPr>
            <a:lvl9pPr marL="0" marR="0" lvl="8" indent="0" algn="r" rtl="0">
              <a:spcBef>
                <a:spcPts val="0"/>
              </a:spcBef>
              <a:spcAft>
                <a:spcPts val="0"/>
              </a:spcAft>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6" name="Google Shape;16;p42" descr="artplus_nature_naturalcity42_a"/>
          <p:cNvPicPr preferRelativeResize="0"/>
          <p:nvPr/>
        </p:nvPicPr>
        <p:blipFill rotWithShape="1">
          <a:blip r:embed="rId14">
            <a:alphaModFix/>
          </a:blip>
          <a:srcRect/>
          <a:stretch/>
        </p:blipFill>
        <p:spPr>
          <a:xfrm>
            <a:off x="7891463" y="5935663"/>
            <a:ext cx="1235075" cy="833437"/>
          </a:xfrm>
          <a:prstGeom prst="rect">
            <a:avLst/>
          </a:prstGeom>
          <a:noFill/>
          <a:ln>
            <a:noFill/>
          </a:ln>
        </p:spPr>
      </p:pic>
      <p:pic>
        <p:nvPicPr>
          <p:cNvPr id="17" name="Google Shape;17;p42" descr="artplus_nature_naturalcity42_b"/>
          <p:cNvPicPr preferRelativeResize="0"/>
          <p:nvPr/>
        </p:nvPicPr>
        <p:blipFill rotWithShape="1">
          <a:blip r:embed="rId15">
            <a:alphaModFix/>
          </a:blip>
          <a:srcRect/>
          <a:stretch/>
        </p:blipFill>
        <p:spPr>
          <a:xfrm>
            <a:off x="7981950" y="5916613"/>
            <a:ext cx="828675" cy="158750"/>
          </a:xfrm>
          <a:prstGeom prst="rect">
            <a:avLst/>
          </a:prstGeom>
          <a:noFill/>
          <a:ln>
            <a:noFill/>
          </a:ln>
        </p:spPr>
      </p:pic>
      <p:pic>
        <p:nvPicPr>
          <p:cNvPr id="18" name="Google Shape;18;p42" descr="artplus_nature_naturalcity42_e"/>
          <p:cNvPicPr preferRelativeResize="0"/>
          <p:nvPr/>
        </p:nvPicPr>
        <p:blipFill rotWithShape="1">
          <a:blip r:embed="rId16">
            <a:alphaModFix/>
          </a:blip>
          <a:srcRect/>
          <a:stretch/>
        </p:blipFill>
        <p:spPr>
          <a:xfrm>
            <a:off x="8161338" y="5608638"/>
            <a:ext cx="430212" cy="463550"/>
          </a:xfrm>
          <a:prstGeom prst="rect">
            <a:avLst/>
          </a:prstGeom>
          <a:noFill/>
          <a:ln>
            <a:noFill/>
          </a:ln>
        </p:spPr>
      </p:pic>
      <p:pic>
        <p:nvPicPr>
          <p:cNvPr id="19" name="Google Shape;19;p42" descr="artplus_nature_naturalcity42_d"/>
          <p:cNvPicPr preferRelativeResize="0"/>
          <p:nvPr/>
        </p:nvPicPr>
        <p:blipFill rotWithShape="1">
          <a:blip r:embed="rId17">
            <a:alphaModFix/>
          </a:blip>
          <a:srcRect/>
          <a:stretch/>
        </p:blipFill>
        <p:spPr>
          <a:xfrm>
            <a:off x="8102600" y="5849938"/>
            <a:ext cx="173038" cy="161925"/>
          </a:xfrm>
          <a:prstGeom prst="rect">
            <a:avLst/>
          </a:prstGeom>
          <a:noFill/>
          <a:ln>
            <a:noFill/>
          </a:ln>
        </p:spPr>
      </p:pic>
      <p:pic>
        <p:nvPicPr>
          <p:cNvPr id="20" name="Google Shape;20;p42" descr="artplus_nature_naturalcity42_i"/>
          <p:cNvPicPr preferRelativeResize="0"/>
          <p:nvPr/>
        </p:nvPicPr>
        <p:blipFill rotWithShape="1">
          <a:blip r:embed="rId18">
            <a:alphaModFix/>
          </a:blip>
          <a:srcRect/>
          <a:stretch/>
        </p:blipFill>
        <p:spPr>
          <a:xfrm>
            <a:off x="8469313" y="5969000"/>
            <a:ext cx="461962" cy="244475"/>
          </a:xfrm>
          <a:prstGeom prst="rect">
            <a:avLst/>
          </a:prstGeom>
          <a:noFill/>
          <a:ln>
            <a:noFill/>
          </a:ln>
        </p:spPr>
      </p:pic>
      <p:pic>
        <p:nvPicPr>
          <p:cNvPr id="21" name="Google Shape;21;p42" descr="artplus_nature_naturalcity42_c"/>
          <p:cNvPicPr preferRelativeResize="0"/>
          <p:nvPr/>
        </p:nvPicPr>
        <p:blipFill rotWithShape="1">
          <a:blip r:embed="rId19">
            <a:alphaModFix/>
          </a:blip>
          <a:srcRect/>
          <a:stretch/>
        </p:blipFill>
        <p:spPr>
          <a:xfrm>
            <a:off x="8562975" y="5943600"/>
            <a:ext cx="309563" cy="241300"/>
          </a:xfrm>
          <a:prstGeom prst="rect">
            <a:avLst/>
          </a:prstGeom>
          <a:noFill/>
          <a:ln>
            <a:noFill/>
          </a:ln>
        </p:spPr>
      </p:pic>
      <p:pic>
        <p:nvPicPr>
          <p:cNvPr id="22" name="Google Shape;22;p42" descr="artplus_nature_naturalcity42_f"/>
          <p:cNvPicPr preferRelativeResize="0"/>
          <p:nvPr/>
        </p:nvPicPr>
        <p:blipFill rotWithShape="1">
          <a:blip r:embed="rId20">
            <a:alphaModFix/>
          </a:blip>
          <a:srcRect/>
          <a:stretch/>
        </p:blipFill>
        <p:spPr>
          <a:xfrm>
            <a:off x="7926388" y="6334125"/>
            <a:ext cx="1370012" cy="523875"/>
          </a:xfrm>
          <a:prstGeom prst="rect">
            <a:avLst/>
          </a:prstGeom>
          <a:noFill/>
          <a:ln>
            <a:noFill/>
          </a:ln>
        </p:spPr>
      </p:pic>
      <p:sp>
        <p:nvSpPr>
          <p:cNvPr id="23" name="Google Shape;23;p42"/>
          <p:cNvSpPr txBox="1">
            <a:spLocks noGrp="1"/>
          </p:cNvSpPr>
          <p:nvPr>
            <p:ph type="title"/>
          </p:nvPr>
        </p:nvSpPr>
        <p:spPr>
          <a:xfrm>
            <a:off x="457200" y="228600"/>
            <a:ext cx="8229600" cy="868363"/>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200" b="1" i="1" u="none" strike="noStrike" cap="none">
                <a:solidFill>
                  <a:schemeClr val="dk1"/>
                </a:solidFill>
                <a:latin typeface="Arial"/>
                <a:ea typeface="Arial"/>
                <a:cs typeface="Arial"/>
                <a:sym typeface="Arial"/>
              </a:defRPr>
            </a:lvl1pPr>
            <a:lvl2pPr marR="0" lvl="1" algn="ctr" rtl="0">
              <a:spcBef>
                <a:spcPts val="0"/>
              </a:spcBef>
              <a:spcAft>
                <a:spcPts val="0"/>
              </a:spcAft>
              <a:buSzPts val="1400"/>
              <a:buNone/>
              <a:defRPr sz="4200" b="1" i="1" u="none" strike="noStrike" cap="none">
                <a:solidFill>
                  <a:schemeClr val="dk1"/>
                </a:solidFill>
                <a:latin typeface="Arial"/>
                <a:ea typeface="Arial"/>
                <a:cs typeface="Arial"/>
                <a:sym typeface="Arial"/>
              </a:defRPr>
            </a:lvl2pPr>
            <a:lvl3pPr marR="0" lvl="2" algn="ctr" rtl="0">
              <a:spcBef>
                <a:spcPts val="0"/>
              </a:spcBef>
              <a:spcAft>
                <a:spcPts val="0"/>
              </a:spcAft>
              <a:buSzPts val="1400"/>
              <a:buNone/>
              <a:defRPr sz="4200" b="1" i="1" u="none" strike="noStrike" cap="none">
                <a:solidFill>
                  <a:schemeClr val="dk1"/>
                </a:solidFill>
                <a:latin typeface="Arial"/>
                <a:ea typeface="Arial"/>
                <a:cs typeface="Arial"/>
                <a:sym typeface="Arial"/>
              </a:defRPr>
            </a:lvl3pPr>
            <a:lvl4pPr marR="0" lvl="3" algn="ctr" rtl="0">
              <a:spcBef>
                <a:spcPts val="0"/>
              </a:spcBef>
              <a:spcAft>
                <a:spcPts val="0"/>
              </a:spcAft>
              <a:buSzPts val="1400"/>
              <a:buNone/>
              <a:defRPr sz="4200" b="1" i="1" u="none" strike="noStrike" cap="none">
                <a:solidFill>
                  <a:schemeClr val="dk1"/>
                </a:solidFill>
                <a:latin typeface="Arial"/>
                <a:ea typeface="Arial"/>
                <a:cs typeface="Arial"/>
                <a:sym typeface="Arial"/>
              </a:defRPr>
            </a:lvl4pPr>
            <a:lvl5pPr marR="0" lvl="4" algn="ctr" rtl="0">
              <a:spcBef>
                <a:spcPts val="0"/>
              </a:spcBef>
              <a:spcAft>
                <a:spcPts val="0"/>
              </a:spcAft>
              <a:buSzPts val="1400"/>
              <a:buNone/>
              <a:defRPr sz="4200" b="1" i="1" u="none" strike="noStrike" cap="none">
                <a:solidFill>
                  <a:schemeClr val="dk1"/>
                </a:solidFill>
                <a:latin typeface="Arial"/>
                <a:ea typeface="Arial"/>
                <a:cs typeface="Arial"/>
                <a:sym typeface="Arial"/>
              </a:defRPr>
            </a:lvl5pPr>
            <a:lvl6pPr marR="0" lvl="5" algn="ctr" rtl="0">
              <a:spcBef>
                <a:spcPts val="0"/>
              </a:spcBef>
              <a:spcAft>
                <a:spcPts val="0"/>
              </a:spcAft>
              <a:buSzPts val="1400"/>
              <a:buNone/>
              <a:defRPr sz="4200" b="1" i="1" u="none" strike="noStrike" cap="none">
                <a:solidFill>
                  <a:schemeClr val="dk1"/>
                </a:solidFill>
                <a:latin typeface="Arial"/>
                <a:ea typeface="Arial"/>
                <a:cs typeface="Arial"/>
                <a:sym typeface="Arial"/>
              </a:defRPr>
            </a:lvl6pPr>
            <a:lvl7pPr marR="0" lvl="6" algn="ctr" rtl="0">
              <a:spcBef>
                <a:spcPts val="0"/>
              </a:spcBef>
              <a:spcAft>
                <a:spcPts val="0"/>
              </a:spcAft>
              <a:buSzPts val="1400"/>
              <a:buNone/>
              <a:defRPr sz="4200" b="1" i="1" u="none" strike="noStrike" cap="none">
                <a:solidFill>
                  <a:schemeClr val="dk1"/>
                </a:solidFill>
                <a:latin typeface="Arial"/>
                <a:ea typeface="Arial"/>
                <a:cs typeface="Arial"/>
                <a:sym typeface="Arial"/>
              </a:defRPr>
            </a:lvl7pPr>
            <a:lvl8pPr marR="0" lvl="7" algn="ctr" rtl="0">
              <a:spcBef>
                <a:spcPts val="0"/>
              </a:spcBef>
              <a:spcAft>
                <a:spcPts val="0"/>
              </a:spcAft>
              <a:buSzPts val="1400"/>
              <a:buNone/>
              <a:defRPr sz="4200" b="1" i="1" u="none" strike="noStrike" cap="none">
                <a:solidFill>
                  <a:schemeClr val="dk1"/>
                </a:solidFill>
                <a:latin typeface="Arial"/>
                <a:ea typeface="Arial"/>
                <a:cs typeface="Arial"/>
                <a:sym typeface="Arial"/>
              </a:defRPr>
            </a:lvl8pPr>
            <a:lvl9pPr marR="0" lvl="8" algn="ctr" rtl="0">
              <a:spcBef>
                <a:spcPts val="0"/>
              </a:spcBef>
              <a:spcAft>
                <a:spcPts val="0"/>
              </a:spcAft>
              <a:buSzPts val="1400"/>
              <a:buNone/>
              <a:defRPr sz="4200" b="1" i="1" u="none" strike="noStrike" cap="none">
                <a:solidFill>
                  <a:schemeClr val="dk1"/>
                </a:solidFill>
                <a:latin typeface="Arial"/>
                <a:ea typeface="Arial"/>
                <a:cs typeface="Arial"/>
                <a:sym typeface="Arial"/>
              </a:defRPr>
            </a:lvl9pPr>
          </a:lstStyle>
          <a:p>
            <a:endParaRPr/>
          </a:p>
        </p:txBody>
      </p:sp>
      <p:pic>
        <p:nvPicPr>
          <p:cNvPr id="24" name="Google Shape;24;p42" descr="a1"/>
          <p:cNvPicPr preferRelativeResize="0"/>
          <p:nvPr/>
        </p:nvPicPr>
        <p:blipFill rotWithShape="1">
          <a:blip r:embed="rId21">
            <a:alphaModFix/>
          </a:blip>
          <a:srcRect/>
          <a:stretch/>
        </p:blipFill>
        <p:spPr>
          <a:xfrm>
            <a:off x="9625013" y="328613"/>
            <a:ext cx="942975" cy="1082675"/>
          </a:xfrm>
          <a:prstGeom prst="rect">
            <a:avLst/>
          </a:prstGeom>
          <a:noFill/>
          <a:ln>
            <a:noFill/>
          </a:ln>
        </p:spPr>
      </p:pic>
      <p:pic>
        <p:nvPicPr>
          <p:cNvPr id="25" name="Google Shape;25;p42" descr="b_1"/>
          <p:cNvPicPr preferRelativeResize="0"/>
          <p:nvPr/>
        </p:nvPicPr>
        <p:blipFill rotWithShape="1">
          <a:blip r:embed="rId22">
            <a:alphaModFix/>
          </a:blip>
          <a:srcRect/>
          <a:stretch/>
        </p:blipFill>
        <p:spPr>
          <a:xfrm>
            <a:off x="-990600" y="1371600"/>
            <a:ext cx="825500" cy="3587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
          <p:cNvSpPr txBox="1">
            <a:spLocks noGrp="1"/>
          </p:cNvSpPr>
          <p:nvPr>
            <p:ph type="title"/>
          </p:nvPr>
        </p:nvSpPr>
        <p:spPr>
          <a:xfrm>
            <a:off x="5304532" y="3560108"/>
            <a:ext cx="3505200" cy="792162"/>
          </a:xfrm>
          <a:prstGeom prst="rect">
            <a:avLst/>
          </a:prstGeom>
          <a:noFill/>
          <a:ln>
            <a:noFill/>
          </a:ln>
        </p:spPr>
        <p:txBody>
          <a:bodyPr spcFirstLastPara="1" wrap="square" lIns="91425" tIns="45700" rIns="91425" bIns="45700" anchor="ctr" anchorCtr="0">
            <a:noAutofit/>
          </a:bodyPr>
          <a:lstStyle/>
          <a:p>
            <a:pPr marL="0" lvl="0" indent="0" algn="just" rtl="0">
              <a:spcBef>
                <a:spcPts val="0"/>
              </a:spcBef>
              <a:spcAft>
                <a:spcPts val="0"/>
              </a:spcAft>
              <a:buNone/>
            </a:pPr>
            <a:r>
              <a:rPr lang="en-US" sz="1800" b="1" i="0" dirty="0">
                <a:solidFill>
                  <a:srgbClr val="FF0000"/>
                </a:solidFill>
              </a:rPr>
              <a:t>INDUCTIVE PATTERNS</a:t>
            </a:r>
            <a:r>
              <a:rPr lang="en-US" sz="2800" b="1" i="0" dirty="0">
                <a:solidFill>
                  <a:srgbClr val="FF0000"/>
                </a:solidFill>
              </a:rPr>
              <a:t> </a:t>
            </a:r>
            <a:endParaRPr dirty="0"/>
          </a:p>
        </p:txBody>
      </p:sp>
      <p:sp>
        <p:nvSpPr>
          <p:cNvPr id="227" name="Google Shape;227;p1"/>
          <p:cNvSpPr txBox="1">
            <a:spLocks noGrp="1"/>
          </p:cNvSpPr>
          <p:nvPr>
            <p:ph type="body" idx="1"/>
          </p:nvPr>
        </p:nvSpPr>
        <p:spPr>
          <a:xfrm>
            <a:off x="5294671" y="4114800"/>
            <a:ext cx="3810000" cy="3164015"/>
          </a:xfrm>
          <a:prstGeom prst="rect">
            <a:avLst/>
          </a:prstGeom>
          <a:noFill/>
          <a:ln>
            <a:noFill/>
          </a:ln>
        </p:spPr>
        <p:txBody>
          <a:bodyPr spcFirstLastPara="1" wrap="square" lIns="91425" tIns="45700" rIns="91425" bIns="45700" anchor="t" anchorCtr="0">
            <a:noAutofit/>
          </a:bodyPr>
          <a:lstStyle/>
          <a:p>
            <a:pPr marL="342900" lvl="0" indent="-342900" algn="l" rtl="0">
              <a:lnSpc>
                <a:spcPct val="130000"/>
              </a:lnSpc>
              <a:spcBef>
                <a:spcPts val="0"/>
              </a:spcBef>
              <a:spcAft>
                <a:spcPts val="0"/>
              </a:spcAft>
              <a:buSzPts val="2000"/>
              <a:buFont typeface="Noto Sans Symbols"/>
              <a:buNone/>
            </a:pPr>
            <a:r>
              <a:rPr lang="en-US" sz="2000" dirty="0"/>
              <a:t>1. Inductive generalization </a:t>
            </a:r>
            <a:endParaRPr sz="2000" b="1" dirty="0"/>
          </a:p>
          <a:p>
            <a:pPr marL="342900" lvl="0" indent="-342900" algn="l" rtl="0">
              <a:lnSpc>
                <a:spcPct val="130000"/>
              </a:lnSpc>
              <a:spcBef>
                <a:spcPts val="400"/>
              </a:spcBef>
              <a:spcAft>
                <a:spcPts val="0"/>
              </a:spcAft>
              <a:buSzPts val="2000"/>
              <a:buFont typeface="Noto Sans Symbols"/>
              <a:buNone/>
            </a:pPr>
            <a:r>
              <a:rPr lang="en-US" sz="2000" dirty="0"/>
              <a:t>2. Predictive argument </a:t>
            </a:r>
            <a:endParaRPr dirty="0"/>
          </a:p>
          <a:p>
            <a:pPr marL="342900" lvl="0" indent="-342900" algn="l" rtl="0">
              <a:lnSpc>
                <a:spcPct val="130000"/>
              </a:lnSpc>
              <a:spcBef>
                <a:spcPts val="400"/>
              </a:spcBef>
              <a:spcAft>
                <a:spcPts val="0"/>
              </a:spcAft>
              <a:buSzPts val="2000"/>
              <a:buFont typeface="Noto Sans Symbols"/>
              <a:buNone/>
            </a:pPr>
            <a:r>
              <a:rPr lang="en-US" sz="2000" dirty="0"/>
              <a:t>3. Argument from authority</a:t>
            </a:r>
            <a:endParaRPr dirty="0"/>
          </a:p>
          <a:p>
            <a:pPr marL="342900" lvl="0" indent="-342900" algn="l" rtl="0">
              <a:lnSpc>
                <a:spcPct val="130000"/>
              </a:lnSpc>
              <a:spcBef>
                <a:spcPts val="400"/>
              </a:spcBef>
              <a:spcAft>
                <a:spcPts val="0"/>
              </a:spcAft>
              <a:buSzPts val="2000"/>
              <a:buFont typeface="Noto Sans Symbols"/>
              <a:buNone/>
            </a:pPr>
            <a:r>
              <a:rPr lang="en-US" sz="2000" dirty="0"/>
              <a:t>4. Causal argument</a:t>
            </a:r>
            <a:endParaRPr dirty="0"/>
          </a:p>
          <a:p>
            <a:pPr marL="342900" lvl="0" indent="-342900" algn="l" rtl="0">
              <a:lnSpc>
                <a:spcPct val="130000"/>
              </a:lnSpc>
              <a:spcBef>
                <a:spcPts val="400"/>
              </a:spcBef>
              <a:spcAft>
                <a:spcPts val="0"/>
              </a:spcAft>
              <a:buSzPts val="2000"/>
              <a:buFont typeface="Noto Sans Symbols"/>
              <a:buNone/>
            </a:pPr>
            <a:r>
              <a:rPr lang="en-US" sz="2000" dirty="0"/>
              <a:t>5. Statistical argument</a:t>
            </a:r>
            <a:endParaRPr dirty="0"/>
          </a:p>
          <a:p>
            <a:pPr marL="342900" lvl="0" indent="-342900" algn="l" rtl="0">
              <a:lnSpc>
                <a:spcPct val="130000"/>
              </a:lnSpc>
              <a:spcBef>
                <a:spcPts val="400"/>
              </a:spcBef>
              <a:spcAft>
                <a:spcPts val="0"/>
              </a:spcAft>
              <a:buSzPts val="2000"/>
              <a:buFont typeface="Noto Sans Symbols"/>
              <a:buNone/>
            </a:pPr>
            <a:r>
              <a:rPr lang="en-US" sz="2000" dirty="0"/>
              <a:t>6. Argument from analogy</a:t>
            </a:r>
            <a:endParaRPr dirty="0"/>
          </a:p>
        </p:txBody>
      </p:sp>
      <p:sp>
        <p:nvSpPr>
          <p:cNvPr id="228" name="Google Shape;228;p1"/>
          <p:cNvSpPr txBox="1"/>
          <p:nvPr/>
        </p:nvSpPr>
        <p:spPr>
          <a:xfrm>
            <a:off x="1683676" y="60716"/>
            <a:ext cx="5562600" cy="533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i="0" u="none" strike="noStrike" cap="none" dirty="0">
                <a:solidFill>
                  <a:schemeClr val="dk1"/>
                </a:solidFill>
                <a:latin typeface="Arial"/>
                <a:ea typeface="Arial"/>
                <a:cs typeface="Arial"/>
                <a:sym typeface="Arial"/>
              </a:rPr>
              <a:t>Review of Chapter 3</a:t>
            </a:r>
            <a:endParaRPr dirty="0"/>
          </a:p>
        </p:txBody>
      </p:sp>
      <p:sp>
        <p:nvSpPr>
          <p:cNvPr id="229" name="Google Shape;229;p1"/>
          <p:cNvSpPr txBox="1"/>
          <p:nvPr/>
        </p:nvSpPr>
        <p:spPr>
          <a:xfrm>
            <a:off x="70705" y="3573428"/>
            <a:ext cx="3505200" cy="615811"/>
          </a:xfrm>
          <a:prstGeom prst="rect">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n-US" sz="1800" b="1" i="0" u="none" strike="noStrike" cap="none">
                <a:solidFill>
                  <a:srgbClr val="FF0000"/>
                </a:solidFill>
                <a:latin typeface="Arial"/>
                <a:ea typeface="Arial"/>
                <a:cs typeface="Arial"/>
                <a:sym typeface="Arial"/>
              </a:rPr>
              <a:t>DEDUCTIVE PATTERNS</a:t>
            </a:r>
            <a:r>
              <a:rPr lang="en-US" sz="2800" b="1" i="0" u="none" strike="noStrike" cap="none">
                <a:solidFill>
                  <a:srgbClr val="FF0000"/>
                </a:solidFill>
                <a:latin typeface="Arial"/>
                <a:ea typeface="Arial"/>
                <a:cs typeface="Arial"/>
                <a:sym typeface="Arial"/>
              </a:rPr>
              <a:t> </a:t>
            </a:r>
            <a:endParaRPr/>
          </a:p>
        </p:txBody>
      </p:sp>
      <p:sp>
        <p:nvSpPr>
          <p:cNvPr id="230" name="Google Shape;230;p1"/>
          <p:cNvSpPr txBox="1"/>
          <p:nvPr/>
        </p:nvSpPr>
        <p:spPr>
          <a:xfrm>
            <a:off x="70705" y="4038600"/>
            <a:ext cx="4651785" cy="30480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30000"/>
              </a:lnSpc>
              <a:spcBef>
                <a:spcPts val="0"/>
              </a:spcBef>
              <a:spcAft>
                <a:spcPts val="0"/>
              </a:spcAft>
              <a:buClr>
                <a:schemeClr val="dk1"/>
              </a:buClr>
              <a:buSzPts val="2000"/>
              <a:buFont typeface="Noto Sans Symbols"/>
              <a:buNone/>
            </a:pPr>
            <a:r>
              <a:rPr lang="en-US" sz="2000" b="0" i="0" u="none" strike="noStrike" cap="none" dirty="0">
                <a:solidFill>
                  <a:schemeClr val="dk1"/>
                </a:solidFill>
                <a:latin typeface="Arial"/>
                <a:ea typeface="Arial"/>
                <a:cs typeface="Arial"/>
                <a:sym typeface="Arial"/>
              </a:rPr>
              <a:t>1. Hypothetical syllogism </a:t>
            </a:r>
            <a:endParaRPr sz="2000" b="1" i="0" u="none" strike="noStrike" cap="none" dirty="0">
              <a:solidFill>
                <a:schemeClr val="dk1"/>
              </a:solidFill>
              <a:latin typeface="Arial"/>
              <a:ea typeface="Arial"/>
              <a:cs typeface="Arial"/>
              <a:sym typeface="Arial"/>
            </a:endParaRPr>
          </a:p>
          <a:p>
            <a:pPr marL="342900" marR="0" lvl="0" indent="-342900" algn="l" rtl="0">
              <a:lnSpc>
                <a:spcPct val="130000"/>
              </a:lnSpc>
              <a:spcBef>
                <a:spcPts val="400"/>
              </a:spcBef>
              <a:spcAft>
                <a:spcPts val="0"/>
              </a:spcAft>
              <a:buClr>
                <a:schemeClr val="dk1"/>
              </a:buClr>
              <a:buSzPts val="2000"/>
              <a:buFont typeface="Noto Sans Symbols"/>
              <a:buNone/>
            </a:pPr>
            <a:r>
              <a:rPr lang="en-US" sz="2000" b="0" i="0" u="none" strike="noStrike" cap="none" dirty="0">
                <a:solidFill>
                  <a:schemeClr val="dk1"/>
                </a:solidFill>
                <a:latin typeface="Arial"/>
                <a:ea typeface="Arial"/>
                <a:cs typeface="Arial"/>
                <a:sym typeface="Arial"/>
              </a:rPr>
              <a:t>2. Categorical syllogism </a:t>
            </a:r>
            <a:endParaRPr dirty="0"/>
          </a:p>
          <a:p>
            <a:pPr marL="342900" marR="0" lvl="0" indent="-342900" algn="l" rtl="0">
              <a:lnSpc>
                <a:spcPct val="130000"/>
              </a:lnSpc>
              <a:spcBef>
                <a:spcPts val="400"/>
              </a:spcBef>
              <a:spcAft>
                <a:spcPts val="0"/>
              </a:spcAft>
              <a:buClr>
                <a:schemeClr val="dk1"/>
              </a:buClr>
              <a:buSzPts val="2000"/>
              <a:buFont typeface="Noto Sans Symbols"/>
              <a:buNone/>
            </a:pPr>
            <a:r>
              <a:rPr lang="en-US" sz="2000" b="0" i="0" u="none" strike="noStrike" cap="none" dirty="0">
                <a:solidFill>
                  <a:schemeClr val="dk1"/>
                </a:solidFill>
                <a:latin typeface="Arial"/>
                <a:ea typeface="Arial"/>
                <a:cs typeface="Arial"/>
                <a:sym typeface="Arial"/>
              </a:rPr>
              <a:t>3. Argument from definition</a:t>
            </a:r>
            <a:endParaRPr dirty="0"/>
          </a:p>
          <a:p>
            <a:pPr marL="342900" marR="0" lvl="0" indent="-342900" algn="l" rtl="0">
              <a:lnSpc>
                <a:spcPct val="130000"/>
              </a:lnSpc>
              <a:spcBef>
                <a:spcPts val="400"/>
              </a:spcBef>
              <a:spcAft>
                <a:spcPts val="0"/>
              </a:spcAft>
              <a:buClr>
                <a:schemeClr val="dk1"/>
              </a:buClr>
              <a:buSzPts val="2000"/>
              <a:buFont typeface="Noto Sans Symbols"/>
              <a:buNone/>
            </a:pPr>
            <a:r>
              <a:rPr lang="en-US" sz="2000" b="0" i="0" u="none" strike="noStrike" cap="none" dirty="0">
                <a:solidFill>
                  <a:schemeClr val="dk1"/>
                </a:solidFill>
                <a:latin typeface="Arial"/>
                <a:ea typeface="Arial"/>
                <a:cs typeface="Arial"/>
                <a:sym typeface="Arial"/>
              </a:rPr>
              <a:t>4. Argument from elimination</a:t>
            </a:r>
            <a:endParaRPr dirty="0"/>
          </a:p>
          <a:p>
            <a:pPr marL="342900" marR="0" lvl="0" indent="-342900" algn="l" rtl="0">
              <a:lnSpc>
                <a:spcPct val="130000"/>
              </a:lnSpc>
              <a:spcBef>
                <a:spcPts val="400"/>
              </a:spcBef>
              <a:spcAft>
                <a:spcPts val="0"/>
              </a:spcAft>
              <a:buClr>
                <a:schemeClr val="dk1"/>
              </a:buClr>
              <a:buSzPts val="2000"/>
              <a:buFont typeface="Noto Sans Symbols"/>
              <a:buNone/>
            </a:pPr>
            <a:r>
              <a:rPr lang="en-US" sz="2000" b="0" i="0" u="none" strike="noStrike" cap="none" dirty="0">
                <a:solidFill>
                  <a:schemeClr val="dk1"/>
                </a:solidFill>
                <a:latin typeface="Arial"/>
                <a:ea typeface="Arial"/>
                <a:cs typeface="Arial"/>
                <a:sym typeface="Arial"/>
              </a:rPr>
              <a:t>5. Argument based on mathematics</a:t>
            </a:r>
            <a:endParaRPr dirty="0"/>
          </a:p>
        </p:txBody>
      </p:sp>
      <p:pic>
        <p:nvPicPr>
          <p:cNvPr id="231" name="Google Shape;231;p1"/>
          <p:cNvPicPr preferRelativeResize="0"/>
          <p:nvPr/>
        </p:nvPicPr>
        <p:blipFill rotWithShape="1">
          <a:blip r:embed="rId3">
            <a:alphaModFix/>
          </a:blip>
          <a:srcRect/>
          <a:stretch/>
        </p:blipFill>
        <p:spPr>
          <a:xfrm>
            <a:off x="2835656" y="803787"/>
            <a:ext cx="3258639" cy="2150570"/>
          </a:xfrm>
          <a:prstGeom prst="rect">
            <a:avLst/>
          </a:prstGeom>
          <a:noFill/>
          <a:ln>
            <a:noFill/>
          </a:ln>
        </p:spPr>
      </p:pic>
      <p:pic>
        <p:nvPicPr>
          <p:cNvPr id="232" name="Google Shape;232;p1"/>
          <p:cNvPicPr preferRelativeResize="0"/>
          <p:nvPr/>
        </p:nvPicPr>
        <p:blipFill rotWithShape="1">
          <a:blip r:embed="rId4">
            <a:alphaModFix/>
          </a:blip>
          <a:srcRect/>
          <a:stretch/>
        </p:blipFill>
        <p:spPr>
          <a:xfrm>
            <a:off x="529805" y="1879072"/>
            <a:ext cx="2043186" cy="1753481"/>
          </a:xfrm>
          <a:prstGeom prst="rect">
            <a:avLst/>
          </a:prstGeom>
          <a:noFill/>
          <a:ln>
            <a:noFill/>
          </a:ln>
        </p:spPr>
      </p:pic>
      <p:pic>
        <p:nvPicPr>
          <p:cNvPr id="233" name="Google Shape;233;p1"/>
          <p:cNvPicPr preferRelativeResize="0"/>
          <p:nvPr/>
        </p:nvPicPr>
        <p:blipFill rotWithShape="1">
          <a:blip r:embed="rId5">
            <a:alphaModFix/>
          </a:blip>
          <a:srcRect/>
          <a:stretch/>
        </p:blipFill>
        <p:spPr>
          <a:xfrm>
            <a:off x="6356960" y="1887084"/>
            <a:ext cx="2514405" cy="1891467"/>
          </a:xfrm>
          <a:prstGeom prst="rect">
            <a:avLst/>
          </a:prstGeom>
          <a:noFill/>
          <a:ln>
            <a:noFill/>
          </a:ln>
        </p:spPr>
      </p:pic>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56104" y="3539358"/>
            <a:ext cx="4580690" cy="1893339"/>
          </a:xfrm>
          <a:prstGeom prst="rect">
            <a:avLst/>
          </a:prstGeom>
          <a:noFill/>
        </p:spPr>
        <p:txBody>
          <a:bodyPr wrap="square">
            <a:spAutoFit/>
          </a:bodyPr>
          <a:lstStyle/>
          <a:p>
            <a:pPr algn="just">
              <a:lnSpc>
                <a:spcPct val="150000"/>
              </a:lnSpc>
            </a:pPr>
            <a:r>
              <a:rPr lang="en-US" sz="1600" b="1" dirty="0"/>
              <a:t>Conclusion: </a:t>
            </a:r>
            <a:r>
              <a:rPr lang="en-US" sz="1600" dirty="0"/>
              <a:t>People around the world believe in Vanga’s prophecies.</a:t>
            </a:r>
          </a:p>
          <a:p>
            <a:pPr algn="just">
              <a:lnSpc>
                <a:spcPct val="150000"/>
              </a:lnSpc>
            </a:pPr>
            <a:r>
              <a:rPr lang="en-US" sz="1600" b="1" dirty="0"/>
              <a:t>Assumption: </a:t>
            </a:r>
            <a:r>
              <a:rPr lang="en-US" sz="1600" dirty="0"/>
              <a:t>Prophet Baba Vanga always makes accurate predictions</a:t>
            </a:r>
            <a:r>
              <a:rPr lang="en-US" sz="1600" b="1" dirty="0"/>
              <a:t>.</a:t>
            </a:r>
          </a:p>
          <a:p>
            <a:pPr algn="just">
              <a:lnSpc>
                <a:spcPct val="150000"/>
              </a:lnSpc>
            </a:pPr>
            <a:r>
              <a:rPr lang="en-US" sz="1600" b="1" dirty="0"/>
              <a:t>Type of argument: </a:t>
            </a:r>
            <a:r>
              <a:rPr lang="en-US" sz="1600" b="1" dirty="0">
                <a:highlight>
                  <a:srgbClr val="FFFF00"/>
                </a:highlight>
              </a:rPr>
              <a:t>G</a:t>
            </a:r>
            <a:r>
              <a:rPr lang="en-US" sz="1600" dirty="0">
                <a:highlight>
                  <a:srgbClr val="FFFF00"/>
                </a:highlight>
              </a:rPr>
              <a:t>eneralization argument</a:t>
            </a:r>
          </a:p>
        </p:txBody>
      </p:sp>
      <p:sp>
        <p:nvSpPr>
          <p:cNvPr id="11" name="Title 1"/>
          <p:cNvSpPr>
            <a:spLocks noGrp="1"/>
          </p:cNvSpPr>
          <p:nvPr>
            <p:ph type="title"/>
          </p:nvPr>
        </p:nvSpPr>
        <p:spPr>
          <a:xfrm>
            <a:off x="152400" y="228600"/>
            <a:ext cx="8229600" cy="304800"/>
          </a:xfrm>
        </p:spPr>
        <p:txBody>
          <a:bodyPr/>
          <a:lstStyle/>
          <a:p>
            <a:r>
              <a:rPr lang="vi-VN" altLang="en-US" sz="2400" i="0" dirty="0"/>
              <a:t>Task </a:t>
            </a:r>
            <a:r>
              <a:rPr lang="en-US" altLang="en-US" sz="2400" i="0" dirty="0"/>
              <a:t>6</a:t>
            </a:r>
            <a:r>
              <a:rPr lang="vi-VN" altLang="en-US" sz="2400" i="0" dirty="0"/>
              <a:t>: Make an argument based on </a:t>
            </a:r>
            <a:r>
              <a:rPr lang="en-US" altLang="en-US" sz="2400" i="0" dirty="0"/>
              <a:t>YOUR</a:t>
            </a:r>
            <a:r>
              <a:rPr lang="vi-VN" altLang="en-US" sz="2400" i="0" dirty="0"/>
              <a:t> clue</a:t>
            </a:r>
            <a:endParaRPr lang="en-US" altLang="en-US" sz="2400" i="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1262" y="2156913"/>
            <a:ext cx="4580690" cy="123423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1263" y="665565"/>
            <a:ext cx="4580689" cy="134314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206" y="2048351"/>
            <a:ext cx="3819759" cy="134280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206" y="698011"/>
            <a:ext cx="3820729" cy="1214496"/>
          </a:xfrm>
          <a:prstGeom prst="rect">
            <a:avLst/>
          </a:prstGeom>
        </p:spPr>
      </p:pic>
      <p:sp>
        <p:nvSpPr>
          <p:cNvPr id="13" name="TextBox 12"/>
          <p:cNvSpPr txBox="1"/>
          <p:nvPr/>
        </p:nvSpPr>
        <p:spPr>
          <a:xfrm>
            <a:off x="307206" y="3545110"/>
            <a:ext cx="3819759" cy="3046988"/>
          </a:xfrm>
          <a:prstGeom prst="rect">
            <a:avLst/>
          </a:prstGeom>
          <a:noFill/>
        </p:spPr>
        <p:txBody>
          <a:bodyPr wrap="square" rtlCol="0">
            <a:spAutoFit/>
          </a:bodyPr>
          <a:lstStyle/>
          <a:p>
            <a:pPr algn="just"/>
            <a:r>
              <a:rPr lang="en-US" sz="1600" b="1" dirty="0"/>
              <a:t>Premises:</a:t>
            </a:r>
          </a:p>
          <a:p>
            <a:pPr algn="just"/>
            <a:r>
              <a:rPr lang="en-US" sz="1600" b="1" dirty="0"/>
              <a:t>P1</a:t>
            </a:r>
            <a:r>
              <a:rPr lang="en-US" sz="1600" dirty="0"/>
              <a:t>. Baba Vanga made a correct prediction for the Covid-19 in 1966 ( Covid-19 happened in 2019).</a:t>
            </a:r>
          </a:p>
          <a:p>
            <a:pPr algn="just"/>
            <a:r>
              <a:rPr lang="en-US" sz="1600" b="1" dirty="0"/>
              <a:t>P2.</a:t>
            </a:r>
            <a:r>
              <a:rPr lang="en-US" sz="1600" dirty="0"/>
              <a:t> Baba Vanga made a correct prediction for the September 11 attacks in 1989 ( September 11 attacks happened in 2001).</a:t>
            </a:r>
          </a:p>
          <a:p>
            <a:pPr algn="just"/>
            <a:r>
              <a:rPr lang="en-US" sz="1600" b="1" dirty="0"/>
              <a:t>P3.</a:t>
            </a:r>
            <a:r>
              <a:rPr lang="en-US" sz="1600" dirty="0"/>
              <a:t> Baba Vanga made a correct prediction for her death at the age of 85 in 1996.</a:t>
            </a:r>
          </a:p>
          <a:p>
            <a:pPr algn="just"/>
            <a:r>
              <a:rPr lang="en-US" sz="1600" b="1" dirty="0"/>
              <a:t>Type: </a:t>
            </a:r>
            <a:r>
              <a:rPr lang="en-US" sz="1600" dirty="0"/>
              <a:t>Observation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53000" y="5453157"/>
            <a:ext cx="4191000" cy="1154675"/>
          </a:xfrm>
          <a:prstGeom prst="rect">
            <a:avLst/>
          </a:prstGeom>
          <a:noFill/>
        </p:spPr>
        <p:txBody>
          <a:bodyPr wrap="square">
            <a:spAutoFit/>
          </a:bodyPr>
          <a:lstStyle/>
          <a:p>
            <a:pPr algn="just">
              <a:lnSpc>
                <a:spcPct val="150000"/>
              </a:lnSpc>
            </a:pPr>
            <a:r>
              <a:rPr lang="en-US" sz="1600" b="1" dirty="0"/>
              <a:t>Assumption: </a:t>
            </a:r>
            <a:r>
              <a:rPr lang="en-US" sz="1600" dirty="0"/>
              <a:t>Prophet Baba Vanga always makes accurate predictions</a:t>
            </a:r>
            <a:r>
              <a:rPr lang="en-US" sz="1600" b="1" dirty="0"/>
              <a:t>.</a:t>
            </a:r>
          </a:p>
          <a:p>
            <a:pPr algn="just">
              <a:lnSpc>
                <a:spcPct val="150000"/>
              </a:lnSpc>
            </a:pPr>
            <a:r>
              <a:rPr lang="en-US" sz="1600" b="1" dirty="0"/>
              <a:t>Type of argument: </a:t>
            </a:r>
            <a:r>
              <a:rPr lang="en-US" sz="1600" dirty="0">
                <a:highlight>
                  <a:srgbClr val="FFFF00"/>
                </a:highlight>
              </a:rPr>
              <a:t>Predictive argument</a:t>
            </a:r>
          </a:p>
        </p:txBody>
      </p:sp>
      <p:sp>
        <p:nvSpPr>
          <p:cNvPr id="11" name="Title 1"/>
          <p:cNvSpPr>
            <a:spLocks noGrp="1"/>
          </p:cNvSpPr>
          <p:nvPr>
            <p:ph type="title"/>
          </p:nvPr>
        </p:nvSpPr>
        <p:spPr>
          <a:xfrm>
            <a:off x="152400" y="228600"/>
            <a:ext cx="8229600" cy="304800"/>
          </a:xfrm>
        </p:spPr>
        <p:txBody>
          <a:bodyPr/>
          <a:lstStyle/>
          <a:p>
            <a:r>
              <a:rPr lang="vi-VN" altLang="en-US" sz="2400" i="0" dirty="0"/>
              <a:t>Task </a:t>
            </a:r>
            <a:r>
              <a:rPr lang="en-US" altLang="en-US" sz="2400" i="0" dirty="0"/>
              <a:t>6</a:t>
            </a:r>
            <a:r>
              <a:rPr lang="vi-VN" altLang="en-US" sz="2400" i="0" dirty="0"/>
              <a:t>: Make an argument based on </a:t>
            </a:r>
            <a:r>
              <a:rPr lang="en-US" altLang="en-US" sz="2400" i="0" dirty="0"/>
              <a:t>YOUR</a:t>
            </a:r>
            <a:r>
              <a:rPr lang="vi-VN" altLang="en-US" sz="2400" i="0" dirty="0"/>
              <a:t> clue</a:t>
            </a:r>
            <a:endParaRPr lang="en-US" altLang="en-US" sz="2400" i="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0" y="3575030"/>
            <a:ext cx="4580690" cy="123423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9" y="2114055"/>
            <a:ext cx="4580689" cy="134314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693579"/>
            <a:ext cx="3819759" cy="1342800"/>
          </a:xfrm>
          <a:prstGeom prst="rect">
            <a:avLst/>
          </a:prstGeom>
        </p:spPr>
      </p:pic>
      <p:sp>
        <p:nvSpPr>
          <p:cNvPr id="13" name="TextBox 12"/>
          <p:cNvSpPr txBox="1"/>
          <p:nvPr/>
        </p:nvSpPr>
        <p:spPr>
          <a:xfrm>
            <a:off x="4953000" y="910969"/>
            <a:ext cx="3819759" cy="3600986"/>
          </a:xfrm>
          <a:prstGeom prst="rect">
            <a:avLst/>
          </a:prstGeom>
          <a:noFill/>
        </p:spPr>
        <p:txBody>
          <a:bodyPr wrap="square" rtlCol="0">
            <a:spAutoFit/>
          </a:bodyPr>
          <a:lstStyle/>
          <a:p>
            <a:pPr algn="just"/>
            <a:r>
              <a:rPr lang="en-US" sz="1600" b="1" dirty="0"/>
              <a:t>Premises:</a:t>
            </a:r>
          </a:p>
          <a:p>
            <a:pPr algn="just">
              <a:spcBef>
                <a:spcPts val="600"/>
              </a:spcBef>
            </a:pPr>
            <a:r>
              <a:rPr lang="en-US" sz="1600" b="1" dirty="0"/>
              <a:t>P1</a:t>
            </a:r>
            <a:r>
              <a:rPr lang="en-US" sz="1600" dirty="0"/>
              <a:t>. In 1966, Baba Vanga made a correct prediction for the Covid-19 (happened in 2019).</a:t>
            </a:r>
          </a:p>
          <a:p>
            <a:pPr algn="just">
              <a:spcBef>
                <a:spcPts val="600"/>
              </a:spcBef>
            </a:pPr>
            <a:r>
              <a:rPr lang="en-US" sz="1600" b="1" dirty="0"/>
              <a:t>P2.</a:t>
            </a:r>
            <a:r>
              <a:rPr lang="en-US" sz="1600" dirty="0"/>
              <a:t> In 1989, Baba Vanga made a correct prediction for the September 11 attacks (happened in 2001).</a:t>
            </a:r>
          </a:p>
          <a:p>
            <a:pPr algn="just">
              <a:spcBef>
                <a:spcPts val="600"/>
              </a:spcBef>
            </a:pPr>
            <a:r>
              <a:rPr lang="en-US" sz="1600" b="1" dirty="0"/>
              <a:t>P3.</a:t>
            </a:r>
            <a:r>
              <a:rPr lang="en-US" sz="1600" dirty="0"/>
              <a:t> Baba Vanga made a correct prediction for her death at the age of 85 in 1996.</a:t>
            </a:r>
          </a:p>
          <a:p>
            <a:pPr>
              <a:spcBef>
                <a:spcPts val="600"/>
              </a:spcBef>
            </a:pPr>
            <a:r>
              <a:rPr lang="en-US" sz="1600" b="1" dirty="0" err="1"/>
              <a:t>P4</a:t>
            </a:r>
            <a:r>
              <a:rPr lang="en-US" sz="1600" b="1" dirty="0"/>
              <a:t>.</a:t>
            </a:r>
            <a:r>
              <a:rPr lang="en-US" sz="1600" dirty="0"/>
              <a:t> Baba Vanga made predictions about the assassination attempt on Putin and the 'downfall' of King Charles in 2024. </a:t>
            </a:r>
          </a:p>
        </p:txBody>
      </p:sp>
      <p:pic>
        <p:nvPicPr>
          <p:cNvPr id="5" name="Picture 4">
            <a:extLst>
              <a:ext uri="{FF2B5EF4-FFF2-40B4-BE49-F238E27FC236}">
                <a16:creationId xmlns:a16="http://schemas.microsoft.com/office/drawing/2014/main" id="{46B8CF59-F378-11FC-67FC-0A08B9C5CDBD}"/>
              </a:ext>
            </a:extLst>
          </p:cNvPr>
          <p:cNvPicPr>
            <a:picLocks noChangeAspect="1"/>
          </p:cNvPicPr>
          <p:nvPr/>
        </p:nvPicPr>
        <p:blipFill>
          <a:blip r:embed="rId6"/>
          <a:stretch>
            <a:fillRect/>
          </a:stretch>
        </p:blipFill>
        <p:spPr>
          <a:xfrm>
            <a:off x="17330" y="5051571"/>
            <a:ext cx="4554670" cy="848825"/>
          </a:xfrm>
          <a:prstGeom prst="rect">
            <a:avLst/>
          </a:prstGeom>
        </p:spPr>
      </p:pic>
      <p:sp>
        <p:nvSpPr>
          <p:cNvPr id="9" name="TextBox 8">
            <a:extLst>
              <a:ext uri="{FF2B5EF4-FFF2-40B4-BE49-F238E27FC236}">
                <a16:creationId xmlns:a16="http://schemas.microsoft.com/office/drawing/2014/main" id="{492EC353-57BF-3876-211D-07D4C25E83B1}"/>
              </a:ext>
            </a:extLst>
          </p:cNvPr>
          <p:cNvSpPr txBox="1"/>
          <p:nvPr/>
        </p:nvSpPr>
        <p:spPr>
          <a:xfrm>
            <a:off x="4931953" y="4465111"/>
            <a:ext cx="4191000" cy="848825"/>
          </a:xfrm>
          <a:prstGeom prst="rect">
            <a:avLst/>
          </a:prstGeom>
          <a:noFill/>
        </p:spPr>
        <p:txBody>
          <a:bodyPr wrap="square">
            <a:spAutoFit/>
          </a:bodyPr>
          <a:lstStyle/>
          <a:p>
            <a:pPr algn="just">
              <a:lnSpc>
                <a:spcPct val="150000"/>
              </a:lnSpc>
            </a:pPr>
            <a:r>
              <a:rPr lang="en-US" sz="1800" b="1" dirty="0"/>
              <a:t>Conclusion: </a:t>
            </a:r>
            <a:r>
              <a:rPr lang="en-US" sz="1600" dirty="0"/>
              <a:t>So, it is likely that these national leaders will face disasters this year. </a:t>
            </a:r>
          </a:p>
        </p:txBody>
      </p:sp>
    </p:spTree>
    <p:extLst>
      <p:ext uri="{BB962C8B-B14F-4D97-AF65-F5344CB8AC3E}">
        <p14:creationId xmlns:p14="http://schemas.microsoft.com/office/powerpoint/2010/main" val="3086285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D992719-BCD9-4821-9B23-AD00463E3974}"/>
              </a:ext>
            </a:extLst>
          </p:cNvPr>
          <p:cNvSpPr txBox="1"/>
          <p:nvPr/>
        </p:nvSpPr>
        <p:spPr>
          <a:xfrm>
            <a:off x="381000" y="624836"/>
            <a:ext cx="8213542" cy="646331"/>
          </a:xfrm>
          <a:prstGeom prst="rect">
            <a:avLst/>
          </a:prstGeom>
          <a:noFill/>
        </p:spPr>
        <p:txBody>
          <a:bodyPr wrap="square" rtlCol="0">
            <a:spAutoFit/>
          </a:bodyPr>
          <a:lstStyle/>
          <a:p>
            <a:r>
              <a:rPr lang="en-US" dirty="0"/>
              <a:t>Present the most efficient way to find the answer. Which reasoning pattern do you apply? </a:t>
            </a:r>
          </a:p>
        </p:txBody>
      </p:sp>
      <p:pic>
        <p:nvPicPr>
          <p:cNvPr id="13" name="Picture 12">
            <a:extLst>
              <a:ext uri="{FF2B5EF4-FFF2-40B4-BE49-F238E27FC236}">
                <a16:creationId xmlns:a16="http://schemas.microsoft.com/office/drawing/2014/main" id="{77889834-19F5-4AD5-85AD-8A80ABF32DC0}"/>
              </a:ext>
            </a:extLst>
          </p:cNvPr>
          <p:cNvPicPr>
            <a:picLocks noChangeAspect="1"/>
          </p:cNvPicPr>
          <p:nvPr/>
        </p:nvPicPr>
        <p:blipFill>
          <a:blip r:embed="rId2"/>
          <a:stretch>
            <a:fillRect/>
          </a:stretch>
        </p:blipFill>
        <p:spPr>
          <a:xfrm>
            <a:off x="533400" y="1332130"/>
            <a:ext cx="7848600" cy="5548319"/>
          </a:xfrm>
          <a:prstGeom prst="rect">
            <a:avLst/>
          </a:prstGeom>
        </p:spPr>
      </p:pic>
      <p:sp>
        <p:nvSpPr>
          <p:cNvPr id="5" name="Google Shape;228;p1">
            <a:extLst>
              <a:ext uri="{FF2B5EF4-FFF2-40B4-BE49-F238E27FC236}">
                <a16:creationId xmlns:a16="http://schemas.microsoft.com/office/drawing/2014/main" id="{A3CEABE6-B18C-B132-9261-AFE0131F6C47}"/>
              </a:ext>
            </a:extLst>
          </p:cNvPr>
          <p:cNvSpPr txBox="1"/>
          <p:nvPr/>
        </p:nvSpPr>
        <p:spPr>
          <a:xfrm>
            <a:off x="1683676" y="60716"/>
            <a:ext cx="5562600" cy="533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i="0" u="none" strike="noStrike" cap="none" dirty="0">
                <a:solidFill>
                  <a:schemeClr val="dk1"/>
                </a:solidFill>
                <a:latin typeface="Arial"/>
                <a:ea typeface="Arial"/>
                <a:cs typeface="Arial"/>
                <a:sym typeface="Arial"/>
              </a:rPr>
              <a:t>Review of Chapter 3</a:t>
            </a:r>
            <a:endParaRPr dirty="0"/>
          </a:p>
        </p:txBody>
      </p:sp>
    </p:spTree>
    <p:extLst>
      <p:ext uri="{BB962C8B-B14F-4D97-AF65-F5344CB8AC3E}">
        <p14:creationId xmlns:p14="http://schemas.microsoft.com/office/powerpoint/2010/main" val="3764987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72948"/>
            <a:ext cx="4495800" cy="533400"/>
          </a:xfrm>
        </p:spPr>
        <p:txBody>
          <a:bodyPr/>
          <a:lstStyle/>
          <a:p>
            <a:r>
              <a:rPr lang="en-US" sz="3200" i="0" dirty="0"/>
              <a:t>Lengthy answer</a:t>
            </a:r>
          </a:p>
        </p:txBody>
      </p:sp>
      <p:sp>
        <p:nvSpPr>
          <p:cNvPr id="6" name="TextBox 5"/>
          <p:cNvSpPr txBox="1"/>
          <p:nvPr/>
        </p:nvSpPr>
        <p:spPr>
          <a:xfrm>
            <a:off x="176981" y="720213"/>
            <a:ext cx="8305800" cy="800219"/>
          </a:xfrm>
          <a:prstGeom prst="rect">
            <a:avLst/>
          </a:prstGeom>
          <a:noFill/>
        </p:spPr>
        <p:txBody>
          <a:bodyPr wrap="square" rtlCol="0">
            <a:spAutoFit/>
          </a:bodyPr>
          <a:lstStyle/>
          <a:p>
            <a:r>
              <a:rPr lang="en-US" sz="1600" dirty="0"/>
              <a:t>Present the most efficient way to find the answer. Which reasoning pattern do you apply? </a:t>
            </a:r>
          </a:p>
          <a:p>
            <a:endParaRPr lang="en-US" sz="1600" dirty="0"/>
          </a:p>
          <a:p>
            <a:endParaRPr lang="en-US" b="1" dirty="0"/>
          </a:p>
        </p:txBody>
      </p:sp>
      <p:sp>
        <p:nvSpPr>
          <p:cNvPr id="3" name="Text Box 2"/>
          <p:cNvSpPr txBox="1"/>
          <p:nvPr/>
        </p:nvSpPr>
        <p:spPr>
          <a:xfrm>
            <a:off x="176981" y="1248697"/>
            <a:ext cx="8474259" cy="5078313"/>
          </a:xfrm>
          <a:prstGeom prst="rect">
            <a:avLst/>
          </a:prstGeom>
          <a:noFill/>
        </p:spPr>
        <p:txBody>
          <a:bodyPr wrap="square" rtlCol="0" anchor="t">
            <a:spAutoFit/>
          </a:bodyPr>
          <a:lstStyle/>
          <a:p>
            <a:r>
              <a:rPr lang="en-US" sz="1800" dirty="0"/>
              <a:t>The total price of Pfizer and Moderna vaccine is $32</a:t>
            </a:r>
          </a:p>
          <a:p>
            <a:r>
              <a:rPr lang="en-US" sz="1800" dirty="0"/>
              <a:t>The total price of Moderna and AstraZeneca vaccine is $22</a:t>
            </a:r>
          </a:p>
          <a:p>
            <a:r>
              <a:rPr lang="en-US" sz="1800" dirty="0"/>
              <a:t>The total price of Pfizer and AstraZeneca vaccine is $18</a:t>
            </a:r>
          </a:p>
          <a:p>
            <a:endParaRPr lang="en-US" sz="1800" dirty="0"/>
          </a:p>
          <a:p>
            <a:r>
              <a:rPr lang="en-US" sz="1800" dirty="0"/>
              <a:t> x: the price of Pfizer</a:t>
            </a:r>
          </a:p>
          <a:p>
            <a:r>
              <a:rPr lang="en-US" sz="1800" dirty="0"/>
              <a:t> y: the price of Moderna</a:t>
            </a:r>
          </a:p>
          <a:p>
            <a:r>
              <a:rPr lang="en-US" sz="1800" dirty="0"/>
              <a:t> z: the price of AstraZeneca</a:t>
            </a:r>
          </a:p>
          <a:p>
            <a:endParaRPr lang="en-US" sz="1800" dirty="0"/>
          </a:p>
          <a:p>
            <a:r>
              <a:rPr lang="en-US" sz="1800" dirty="0"/>
              <a:t> x + y = 32</a:t>
            </a:r>
          </a:p>
          <a:p>
            <a:r>
              <a:rPr lang="en-US" sz="1800" dirty="0"/>
              <a:t> y + z = 22</a:t>
            </a:r>
          </a:p>
          <a:p>
            <a:r>
              <a:rPr lang="en-US" sz="1800" dirty="0"/>
              <a:t> x + z = 18</a:t>
            </a:r>
          </a:p>
          <a:p>
            <a:r>
              <a:rPr lang="en-US" sz="1800" dirty="0"/>
              <a:t> =&gt; x= 14, y= 18, z= 4</a:t>
            </a:r>
          </a:p>
          <a:p>
            <a:endParaRPr lang="en-US" sz="1800" dirty="0"/>
          </a:p>
          <a:p>
            <a:r>
              <a:rPr lang="en-US" sz="1800" dirty="0"/>
              <a:t>Therefore, the price of Pfizer, Moderna and AstraZeneca respectively are $14, $18 and $4</a:t>
            </a:r>
          </a:p>
          <a:p>
            <a:r>
              <a:rPr lang="en-US" sz="1800" dirty="0"/>
              <a:t>The total price of 3 kinds of vaccine is: x + y + z = </a:t>
            </a:r>
            <a:r>
              <a:rPr lang="en-US" sz="1800" dirty="0">
                <a:highlight>
                  <a:srgbClr val="FFFF00"/>
                </a:highlight>
              </a:rPr>
              <a:t>$36</a:t>
            </a:r>
          </a:p>
          <a:p>
            <a:r>
              <a:rPr lang="en-US" sz="1800" dirty="0"/>
              <a:t>Reasoning pattern: </a:t>
            </a:r>
            <a:r>
              <a:rPr lang="en-US" sz="1800" b="1" dirty="0"/>
              <a:t>Deductive pattern</a:t>
            </a:r>
          </a:p>
          <a:p>
            <a:r>
              <a:rPr lang="en-US" sz="1800" dirty="0"/>
              <a:t>Type of argument: </a:t>
            </a:r>
            <a:r>
              <a:rPr lang="en-US" sz="1800" b="1" dirty="0"/>
              <a:t>Argument based on Mathematics</a:t>
            </a:r>
            <a:endParaRPr lang="en-US" b="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79"/>
          <p:cNvSpPr txBox="1">
            <a:spLocks noGrp="1"/>
          </p:cNvSpPr>
          <p:nvPr>
            <p:ph type="title"/>
          </p:nvPr>
        </p:nvSpPr>
        <p:spPr>
          <a:xfrm>
            <a:off x="2057400" y="72948"/>
            <a:ext cx="4495800" cy="533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3200" i="0" dirty="0"/>
              <a:t>Smart answer</a:t>
            </a:r>
            <a:endParaRPr dirty="0"/>
          </a:p>
        </p:txBody>
      </p:sp>
      <p:sp>
        <p:nvSpPr>
          <p:cNvPr id="240" name="Google Shape;240;p79"/>
          <p:cNvSpPr txBox="1"/>
          <p:nvPr/>
        </p:nvSpPr>
        <p:spPr>
          <a:xfrm>
            <a:off x="419100" y="838200"/>
            <a:ext cx="8305800" cy="507827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dirty="0">
                <a:solidFill>
                  <a:schemeClr val="dk1"/>
                </a:solidFill>
                <a:latin typeface="Arial"/>
                <a:ea typeface="Arial"/>
                <a:cs typeface="Arial"/>
                <a:sym typeface="Arial"/>
              </a:rPr>
              <a:t>Present the most efficient way to find the answer. Which reasoning pattern do you apply? </a:t>
            </a:r>
            <a:endParaRPr sz="1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20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2000" b="1" i="0" u="none" strike="noStrike" cap="none" dirty="0">
                <a:solidFill>
                  <a:schemeClr val="dk1"/>
                </a:solidFill>
                <a:latin typeface="Arial"/>
                <a:ea typeface="Arial"/>
                <a:cs typeface="Arial"/>
                <a:sym typeface="Arial"/>
              </a:rPr>
              <a:t>Write your answer here. </a:t>
            </a:r>
            <a:endParaRPr sz="2000" b="1"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2000" b="1" dirty="0">
              <a:solidFill>
                <a:schemeClr val="dk1"/>
              </a:solidFill>
            </a:endParaRPr>
          </a:p>
          <a:p>
            <a:pPr marL="0" marR="0" lvl="0" indent="0" algn="l" rtl="0">
              <a:lnSpc>
                <a:spcPct val="100000"/>
              </a:lnSpc>
              <a:spcBef>
                <a:spcPts val="0"/>
              </a:spcBef>
              <a:spcAft>
                <a:spcPts val="0"/>
              </a:spcAft>
              <a:buClr>
                <a:srgbClr val="000000"/>
              </a:buClr>
              <a:buSzPts val="1800"/>
              <a:buFont typeface="Arial"/>
              <a:buNone/>
            </a:pPr>
            <a:r>
              <a:rPr lang="en-US" sz="2000" dirty="0">
                <a:solidFill>
                  <a:schemeClr val="dk1"/>
                </a:solidFill>
              </a:rPr>
              <a:t>Picture A = $32 </a:t>
            </a:r>
            <a:r>
              <a:rPr lang="en-US" sz="2000" dirty="0">
                <a:solidFill>
                  <a:srgbClr val="FF0000"/>
                </a:solidFill>
              </a:rPr>
              <a:t>(specific premise)</a:t>
            </a:r>
            <a:endParaRPr sz="2000" dirty="0">
              <a:solidFill>
                <a:srgbClr val="FF0000"/>
              </a:solidFill>
            </a:endParaRPr>
          </a:p>
          <a:p>
            <a:pPr marL="0" marR="0" lvl="0" indent="0" algn="l" rtl="0">
              <a:lnSpc>
                <a:spcPct val="100000"/>
              </a:lnSpc>
              <a:spcBef>
                <a:spcPts val="0"/>
              </a:spcBef>
              <a:spcAft>
                <a:spcPts val="0"/>
              </a:spcAft>
              <a:buClr>
                <a:srgbClr val="000000"/>
              </a:buClr>
              <a:buSzPts val="1800"/>
              <a:buFont typeface="Arial"/>
              <a:buNone/>
            </a:pPr>
            <a:r>
              <a:rPr lang="en-US" sz="2000" dirty="0">
                <a:solidFill>
                  <a:schemeClr val="dk1"/>
                </a:solidFill>
              </a:rPr>
              <a:t>Picture B = $22 </a:t>
            </a:r>
            <a:r>
              <a:rPr lang="en-US" sz="2000" dirty="0">
                <a:solidFill>
                  <a:srgbClr val="FF0000"/>
                </a:solidFill>
              </a:rPr>
              <a:t>(specific premise)</a:t>
            </a:r>
            <a:endParaRPr sz="2000" dirty="0">
              <a:solidFill>
                <a:srgbClr val="FF0000"/>
              </a:solidFill>
            </a:endParaRPr>
          </a:p>
          <a:p>
            <a:pPr marL="0" marR="0" lvl="0" indent="0" algn="l" rtl="0">
              <a:lnSpc>
                <a:spcPct val="100000"/>
              </a:lnSpc>
              <a:spcBef>
                <a:spcPts val="0"/>
              </a:spcBef>
              <a:spcAft>
                <a:spcPts val="0"/>
              </a:spcAft>
              <a:buClr>
                <a:srgbClr val="000000"/>
              </a:buClr>
              <a:buSzPts val="1800"/>
              <a:buFont typeface="Arial"/>
              <a:buNone/>
            </a:pPr>
            <a:r>
              <a:rPr lang="en-US" sz="2000" dirty="0">
                <a:solidFill>
                  <a:schemeClr val="dk1"/>
                </a:solidFill>
              </a:rPr>
              <a:t>Picture C = $18 </a:t>
            </a:r>
            <a:r>
              <a:rPr lang="en-US" sz="2000" dirty="0">
                <a:solidFill>
                  <a:srgbClr val="FF0000"/>
                </a:solidFill>
              </a:rPr>
              <a:t>(specific premise)</a:t>
            </a:r>
            <a:endParaRPr sz="2000" dirty="0">
              <a:solidFill>
                <a:srgbClr val="FF0000"/>
              </a:solidFill>
            </a:endParaRPr>
          </a:p>
          <a:p>
            <a:pPr marL="0" marR="0" lvl="0" indent="0" algn="l" rtl="0">
              <a:lnSpc>
                <a:spcPct val="100000"/>
              </a:lnSpc>
              <a:spcBef>
                <a:spcPts val="0"/>
              </a:spcBef>
              <a:spcAft>
                <a:spcPts val="0"/>
              </a:spcAft>
              <a:buClr>
                <a:srgbClr val="000000"/>
              </a:buClr>
              <a:buSzPts val="1800"/>
              <a:buFont typeface="Arial"/>
              <a:buNone/>
            </a:pPr>
            <a:r>
              <a:rPr lang="en-US" sz="2000" dirty="0">
                <a:solidFill>
                  <a:schemeClr val="dk1"/>
                </a:solidFill>
              </a:rPr>
              <a:t>Picture D = ??? </a:t>
            </a:r>
            <a:r>
              <a:rPr lang="en-US" sz="2000" dirty="0">
                <a:solidFill>
                  <a:srgbClr val="FF0000"/>
                </a:solidFill>
                <a:highlight>
                  <a:srgbClr val="FFFF00"/>
                </a:highlight>
              </a:rPr>
              <a:t>(generalized premise)</a:t>
            </a:r>
            <a:endParaRPr sz="2000" dirty="0">
              <a:solidFill>
                <a:srgbClr val="FF0000"/>
              </a:solidFill>
              <a:highlight>
                <a:srgbClr val="FFFF00"/>
              </a:highlight>
            </a:endParaRPr>
          </a:p>
          <a:p>
            <a:pPr marL="0" marR="0" lvl="0" indent="0" algn="l" rtl="0">
              <a:lnSpc>
                <a:spcPct val="100000"/>
              </a:lnSpc>
              <a:spcBef>
                <a:spcPts val="0"/>
              </a:spcBef>
              <a:spcAft>
                <a:spcPts val="0"/>
              </a:spcAft>
              <a:buClr>
                <a:srgbClr val="000000"/>
              </a:buClr>
              <a:buSzPts val="1800"/>
              <a:buFont typeface="Arial"/>
              <a:buNone/>
            </a:pPr>
            <a:endParaRPr sz="2000" dirty="0">
              <a:solidFill>
                <a:schemeClr val="dk1"/>
              </a:solidFill>
            </a:endParaRPr>
          </a:p>
          <a:p>
            <a:pPr marL="0" marR="0" lvl="0" indent="0" algn="l" rtl="0">
              <a:lnSpc>
                <a:spcPct val="100000"/>
              </a:lnSpc>
              <a:spcBef>
                <a:spcPts val="0"/>
              </a:spcBef>
              <a:spcAft>
                <a:spcPts val="0"/>
              </a:spcAft>
              <a:buClr>
                <a:srgbClr val="000000"/>
              </a:buClr>
              <a:buSzPts val="1800"/>
              <a:buFont typeface="Arial"/>
              <a:buNone/>
            </a:pPr>
            <a:r>
              <a:rPr lang="en-US" sz="2000" dirty="0">
                <a:solidFill>
                  <a:schemeClr val="dk1"/>
                </a:solidFill>
              </a:rPr>
              <a:t>From the picture, we can see in picture D that there are 1/2 types of COVID vaccine jar of picture A, B and C. </a:t>
            </a:r>
            <a:endParaRPr sz="2000" dirty="0">
              <a:solidFill>
                <a:schemeClr val="dk1"/>
              </a:solidFill>
            </a:endParaRPr>
          </a:p>
          <a:p>
            <a:pPr marL="0" marR="0" lvl="0" indent="0" algn="l" rtl="0">
              <a:lnSpc>
                <a:spcPct val="100000"/>
              </a:lnSpc>
              <a:spcBef>
                <a:spcPts val="0"/>
              </a:spcBef>
              <a:spcAft>
                <a:spcPts val="0"/>
              </a:spcAft>
              <a:buClr>
                <a:srgbClr val="000000"/>
              </a:buClr>
              <a:buSzPts val="1800"/>
              <a:buFont typeface="Arial"/>
              <a:buNone/>
            </a:pPr>
            <a:endParaRPr sz="2000" dirty="0">
              <a:solidFill>
                <a:schemeClr val="dk1"/>
              </a:solidFill>
            </a:endParaRPr>
          </a:p>
          <a:p>
            <a:pPr marL="0" marR="0" lvl="0" indent="0" algn="l" rtl="0">
              <a:lnSpc>
                <a:spcPct val="100000"/>
              </a:lnSpc>
              <a:spcBef>
                <a:spcPts val="0"/>
              </a:spcBef>
              <a:spcAft>
                <a:spcPts val="0"/>
              </a:spcAft>
              <a:buClr>
                <a:srgbClr val="000000"/>
              </a:buClr>
              <a:buSzPts val="1800"/>
              <a:buFont typeface="Arial"/>
              <a:buNone/>
            </a:pPr>
            <a:r>
              <a:rPr lang="en-US" sz="2000" dirty="0">
                <a:solidFill>
                  <a:schemeClr val="dk1"/>
                </a:solidFill>
              </a:rPr>
              <a:t>Therefore, picture D = (A+B+C)/2= 72/2 = 36 (in $) </a:t>
            </a:r>
            <a:r>
              <a:rPr lang="en-US" sz="2000" dirty="0">
                <a:solidFill>
                  <a:srgbClr val="FF0000"/>
                </a:solidFill>
              </a:rPr>
              <a:t>(conclusion)</a:t>
            </a:r>
            <a:endParaRPr sz="2000" dirty="0">
              <a:solidFill>
                <a:srgbClr val="FF0000"/>
              </a:solidFill>
            </a:endParaRPr>
          </a:p>
          <a:p>
            <a:pPr marL="0" marR="0" lvl="0" indent="0" algn="l" rtl="0">
              <a:lnSpc>
                <a:spcPct val="100000"/>
              </a:lnSpc>
              <a:spcBef>
                <a:spcPts val="0"/>
              </a:spcBef>
              <a:spcAft>
                <a:spcPts val="0"/>
              </a:spcAft>
              <a:buClr>
                <a:srgbClr val="000000"/>
              </a:buClr>
              <a:buSzPts val="1800"/>
              <a:buFont typeface="Arial"/>
              <a:buNone/>
            </a:pPr>
            <a:endParaRPr sz="2000" dirty="0">
              <a:solidFill>
                <a:schemeClr val="dk1"/>
              </a:solidFill>
            </a:endParaRPr>
          </a:p>
          <a:p>
            <a:pPr marL="0" marR="0" lvl="0" indent="0" algn="l" rtl="0">
              <a:lnSpc>
                <a:spcPct val="100000"/>
              </a:lnSpc>
              <a:spcBef>
                <a:spcPts val="0"/>
              </a:spcBef>
              <a:spcAft>
                <a:spcPts val="0"/>
              </a:spcAft>
              <a:buClr>
                <a:srgbClr val="000000"/>
              </a:buClr>
              <a:buSzPts val="1800"/>
              <a:buFont typeface="Arial"/>
              <a:buNone/>
            </a:pPr>
            <a:r>
              <a:rPr lang="en-US" sz="2000" dirty="0">
                <a:solidFill>
                  <a:schemeClr val="dk1"/>
                </a:solidFill>
              </a:rPr>
              <a:t>⇨ </a:t>
            </a:r>
            <a:r>
              <a:rPr lang="en-US" sz="2400" b="1" dirty="0">
                <a:solidFill>
                  <a:schemeClr val="dk1"/>
                </a:solidFill>
              </a:rPr>
              <a:t>Inductive argument</a:t>
            </a:r>
            <a:endParaRPr sz="2000" b="1" dirty="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10"/>
          <p:cNvSpPr txBox="1"/>
          <p:nvPr/>
        </p:nvSpPr>
        <p:spPr>
          <a:xfrm>
            <a:off x="4150122" y="457200"/>
            <a:ext cx="714835"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000" b="1">
                <a:solidFill>
                  <a:schemeClr val="dk1"/>
                </a:solidFill>
                <a:latin typeface="Arial"/>
                <a:ea typeface="Arial"/>
                <a:cs typeface="Arial"/>
                <a:sym typeface="Arial"/>
              </a:rPr>
              <a:t>1</a:t>
            </a:r>
            <a:endParaRPr sz="2800" b="1">
              <a:solidFill>
                <a:schemeClr val="dk1"/>
              </a:solidFill>
              <a:latin typeface="Arial"/>
              <a:ea typeface="Arial"/>
              <a:cs typeface="Arial"/>
              <a:sym typeface="Arial"/>
            </a:endParaRPr>
          </a:p>
        </p:txBody>
      </p:sp>
      <p:sp>
        <p:nvSpPr>
          <p:cNvPr id="302" name="Google Shape;302;p10"/>
          <p:cNvSpPr/>
          <p:nvPr/>
        </p:nvSpPr>
        <p:spPr>
          <a:xfrm flipH="1">
            <a:off x="4283285" y="1744049"/>
            <a:ext cx="357419" cy="533400"/>
          </a:xfrm>
          <a:prstGeom prst="downArrow">
            <a:avLst>
              <a:gd name="adj1" fmla="val 50000"/>
              <a:gd name="adj2" fmla="val 50000"/>
            </a:avLst>
          </a:prstGeom>
          <a:solidFill>
            <a:schemeClr val="accent1"/>
          </a:solidFill>
          <a:ln w="25400" cap="flat" cmpd="sng">
            <a:solidFill>
              <a:srgbClr val="3681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3" name="Google Shape;303;p10"/>
          <p:cNvSpPr txBox="1"/>
          <p:nvPr/>
        </p:nvSpPr>
        <p:spPr>
          <a:xfrm>
            <a:off x="4150122" y="2531702"/>
            <a:ext cx="714835"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000" b="1">
                <a:solidFill>
                  <a:schemeClr val="dk1"/>
                </a:solidFill>
                <a:latin typeface="Arial"/>
                <a:ea typeface="Arial"/>
                <a:cs typeface="Arial"/>
                <a:sym typeface="Arial"/>
              </a:rPr>
              <a:t>3</a:t>
            </a:r>
            <a:endParaRPr sz="2800" b="1">
              <a:solidFill>
                <a:schemeClr val="dk1"/>
              </a:solidFill>
              <a:latin typeface="Arial"/>
              <a:ea typeface="Arial"/>
              <a:cs typeface="Arial"/>
              <a:sym typeface="Arial"/>
            </a:endParaRPr>
          </a:p>
        </p:txBody>
      </p:sp>
      <p:sp>
        <p:nvSpPr>
          <p:cNvPr id="304" name="Google Shape;304;p10"/>
          <p:cNvSpPr/>
          <p:nvPr/>
        </p:nvSpPr>
        <p:spPr>
          <a:xfrm rot="-2288679" flipH="1">
            <a:off x="4878354" y="3600791"/>
            <a:ext cx="357419" cy="533400"/>
          </a:xfrm>
          <a:prstGeom prst="downArrow">
            <a:avLst>
              <a:gd name="adj1" fmla="val 50000"/>
              <a:gd name="adj2" fmla="val 50000"/>
            </a:avLst>
          </a:prstGeom>
          <a:solidFill>
            <a:schemeClr val="accent1"/>
          </a:solidFill>
          <a:ln w="25400" cap="flat" cmpd="sng">
            <a:solidFill>
              <a:srgbClr val="3681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5" name="Google Shape;305;p10"/>
          <p:cNvSpPr/>
          <p:nvPr/>
        </p:nvSpPr>
        <p:spPr>
          <a:xfrm rot="1392506" flipH="1">
            <a:off x="3638880" y="3596208"/>
            <a:ext cx="357419" cy="533400"/>
          </a:xfrm>
          <a:prstGeom prst="downArrow">
            <a:avLst>
              <a:gd name="adj1" fmla="val 50000"/>
              <a:gd name="adj2" fmla="val 50000"/>
            </a:avLst>
          </a:prstGeom>
          <a:solidFill>
            <a:schemeClr val="accent1"/>
          </a:solidFill>
          <a:ln w="25400" cap="flat" cmpd="sng">
            <a:solidFill>
              <a:srgbClr val="3681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6" name="Google Shape;306;p10"/>
          <p:cNvSpPr txBox="1"/>
          <p:nvPr/>
        </p:nvSpPr>
        <p:spPr>
          <a:xfrm>
            <a:off x="2958626" y="4161519"/>
            <a:ext cx="714835"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000" b="1">
                <a:solidFill>
                  <a:schemeClr val="dk1"/>
                </a:solidFill>
                <a:latin typeface="Arial"/>
                <a:ea typeface="Arial"/>
                <a:cs typeface="Arial"/>
                <a:sym typeface="Arial"/>
              </a:rPr>
              <a:t>6</a:t>
            </a:r>
            <a:endParaRPr sz="2800" b="1">
              <a:solidFill>
                <a:schemeClr val="dk1"/>
              </a:solidFill>
              <a:latin typeface="Arial"/>
              <a:ea typeface="Arial"/>
              <a:cs typeface="Arial"/>
              <a:sym typeface="Arial"/>
            </a:endParaRPr>
          </a:p>
        </p:txBody>
      </p:sp>
      <p:sp>
        <p:nvSpPr>
          <p:cNvPr id="307" name="Google Shape;307;p10"/>
          <p:cNvSpPr/>
          <p:nvPr/>
        </p:nvSpPr>
        <p:spPr>
          <a:xfrm rot="1808493" flipH="1">
            <a:off x="2610708" y="5204261"/>
            <a:ext cx="357419" cy="533400"/>
          </a:xfrm>
          <a:prstGeom prst="downArrow">
            <a:avLst>
              <a:gd name="adj1" fmla="val 50000"/>
              <a:gd name="adj2" fmla="val 50000"/>
            </a:avLst>
          </a:prstGeom>
          <a:solidFill>
            <a:schemeClr val="accent1"/>
          </a:solidFill>
          <a:ln w="25400" cap="flat" cmpd="sng">
            <a:solidFill>
              <a:srgbClr val="3681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8" name="Google Shape;308;p10"/>
          <p:cNvSpPr txBox="1"/>
          <p:nvPr/>
        </p:nvSpPr>
        <p:spPr>
          <a:xfrm>
            <a:off x="1976617" y="5878061"/>
            <a:ext cx="838200"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000" b="1">
                <a:solidFill>
                  <a:schemeClr val="dk1"/>
                </a:solidFill>
                <a:latin typeface="Arial"/>
                <a:ea typeface="Arial"/>
                <a:cs typeface="Arial"/>
                <a:sym typeface="Arial"/>
              </a:rPr>
              <a:t>9</a:t>
            </a:r>
            <a:endParaRPr sz="2800" b="1">
              <a:solidFill>
                <a:schemeClr val="dk1"/>
              </a:solidFill>
              <a:latin typeface="Arial"/>
              <a:ea typeface="Arial"/>
              <a:cs typeface="Arial"/>
              <a:sym typeface="Arial"/>
            </a:endParaRPr>
          </a:p>
        </p:txBody>
      </p:sp>
      <p:sp>
        <p:nvSpPr>
          <p:cNvPr id="309" name="Google Shape;309;p10"/>
          <p:cNvSpPr txBox="1"/>
          <p:nvPr/>
        </p:nvSpPr>
        <p:spPr>
          <a:xfrm>
            <a:off x="5388683" y="4187618"/>
            <a:ext cx="714835"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000" b="1">
                <a:solidFill>
                  <a:schemeClr val="dk1"/>
                </a:solidFill>
                <a:latin typeface="Arial"/>
                <a:ea typeface="Arial"/>
                <a:cs typeface="Arial"/>
                <a:sym typeface="Arial"/>
              </a:rPr>
              <a:t>9</a:t>
            </a:r>
            <a:endParaRPr/>
          </a:p>
        </p:txBody>
      </p:sp>
      <p:sp>
        <p:nvSpPr>
          <p:cNvPr id="310" name="Google Shape;310;p10"/>
          <p:cNvSpPr/>
          <p:nvPr/>
        </p:nvSpPr>
        <p:spPr>
          <a:xfrm rot="-2288679" flipH="1">
            <a:off x="5872665" y="5204013"/>
            <a:ext cx="357419" cy="533400"/>
          </a:xfrm>
          <a:prstGeom prst="downArrow">
            <a:avLst>
              <a:gd name="adj1" fmla="val 50000"/>
              <a:gd name="adj2" fmla="val 50000"/>
            </a:avLst>
          </a:prstGeom>
          <a:solidFill>
            <a:schemeClr val="accent1"/>
          </a:solidFill>
          <a:ln w="25400" cap="flat" cmpd="sng">
            <a:solidFill>
              <a:srgbClr val="3681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1" name="Google Shape;311;p10"/>
          <p:cNvSpPr txBox="1"/>
          <p:nvPr/>
        </p:nvSpPr>
        <p:spPr>
          <a:xfrm>
            <a:off x="6301988" y="5888566"/>
            <a:ext cx="1519417"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000" b="1">
                <a:solidFill>
                  <a:schemeClr val="dk1"/>
                </a:solidFill>
                <a:latin typeface="Arial"/>
                <a:ea typeface="Arial"/>
                <a:cs typeface="Arial"/>
                <a:sym typeface="Arial"/>
              </a:rPr>
              <a:t>27</a:t>
            </a:r>
            <a:endParaRPr/>
          </a:p>
        </p:txBody>
      </p:sp>
      <p:sp>
        <p:nvSpPr>
          <p:cNvPr id="312" name="Google Shape;312;p10"/>
          <p:cNvSpPr/>
          <p:nvPr/>
        </p:nvSpPr>
        <p:spPr>
          <a:xfrm flipH="1">
            <a:off x="4228497" y="3657600"/>
            <a:ext cx="357419" cy="533400"/>
          </a:xfrm>
          <a:prstGeom prst="downArrow">
            <a:avLst>
              <a:gd name="adj1" fmla="val 50000"/>
              <a:gd name="adj2" fmla="val 50000"/>
            </a:avLst>
          </a:prstGeom>
          <a:solidFill>
            <a:schemeClr val="accent1"/>
          </a:solidFill>
          <a:ln w="25400" cap="flat" cmpd="sng">
            <a:solidFill>
              <a:srgbClr val="3681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3" name="Google Shape;313;p10"/>
          <p:cNvSpPr txBox="1"/>
          <p:nvPr/>
        </p:nvSpPr>
        <p:spPr>
          <a:xfrm>
            <a:off x="4109284" y="4161519"/>
            <a:ext cx="714835"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000" b="1">
                <a:solidFill>
                  <a:schemeClr val="dk1"/>
                </a:solidFill>
                <a:latin typeface="Arial"/>
                <a:ea typeface="Arial"/>
                <a:cs typeface="Arial"/>
                <a:sym typeface="Arial"/>
              </a:rPr>
              <a:t>5</a:t>
            </a:r>
            <a:endParaRPr/>
          </a:p>
        </p:txBody>
      </p:sp>
      <p:sp>
        <p:nvSpPr>
          <p:cNvPr id="314" name="Google Shape;314;p10"/>
          <p:cNvSpPr/>
          <p:nvPr/>
        </p:nvSpPr>
        <p:spPr>
          <a:xfrm flipH="1">
            <a:off x="4228497" y="5355166"/>
            <a:ext cx="357419" cy="533400"/>
          </a:xfrm>
          <a:prstGeom prst="downArrow">
            <a:avLst>
              <a:gd name="adj1" fmla="val 50000"/>
              <a:gd name="adj2" fmla="val 50000"/>
            </a:avLst>
          </a:prstGeom>
          <a:solidFill>
            <a:schemeClr val="accent1"/>
          </a:solidFill>
          <a:ln w="25400" cap="flat" cmpd="sng">
            <a:solidFill>
              <a:srgbClr val="3681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5" name="Google Shape;315;p10"/>
          <p:cNvSpPr txBox="1"/>
          <p:nvPr/>
        </p:nvSpPr>
        <p:spPr>
          <a:xfrm>
            <a:off x="4109284" y="5920478"/>
            <a:ext cx="714835"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000" b="1">
                <a:solidFill>
                  <a:schemeClr val="dk1"/>
                </a:solidFill>
                <a:latin typeface="Arial"/>
                <a:ea typeface="Arial"/>
                <a:cs typeface="Arial"/>
                <a:sym typeface="Arial"/>
              </a:rPr>
              <a:t>7</a:t>
            </a:r>
            <a:endParaRPr/>
          </a:p>
        </p:txBody>
      </p:sp>
      <p:pic>
        <p:nvPicPr>
          <p:cNvPr id="316" name="Google Shape;316;p10"/>
          <p:cNvPicPr preferRelativeResize="0"/>
          <p:nvPr/>
        </p:nvPicPr>
        <p:blipFill rotWithShape="1">
          <a:blip r:embed="rId3">
            <a:alphaModFix/>
          </a:blip>
          <a:srcRect/>
          <a:stretch/>
        </p:blipFill>
        <p:spPr>
          <a:xfrm>
            <a:off x="4722084" y="4349223"/>
            <a:ext cx="640254" cy="640254"/>
          </a:xfrm>
          <a:prstGeom prst="rect">
            <a:avLst/>
          </a:prstGeom>
          <a:noFill/>
          <a:ln>
            <a:noFill/>
          </a:ln>
        </p:spPr>
      </p:pic>
      <p:pic>
        <p:nvPicPr>
          <p:cNvPr id="317" name="Google Shape;317;p10"/>
          <p:cNvPicPr preferRelativeResize="0"/>
          <p:nvPr/>
        </p:nvPicPr>
        <p:blipFill rotWithShape="1">
          <a:blip r:embed="rId3">
            <a:alphaModFix/>
          </a:blip>
          <a:srcRect/>
          <a:stretch/>
        </p:blipFill>
        <p:spPr>
          <a:xfrm>
            <a:off x="4711574" y="6132745"/>
            <a:ext cx="640254" cy="640254"/>
          </a:xfrm>
          <a:prstGeom prst="rect">
            <a:avLst/>
          </a:prstGeom>
          <a:noFill/>
          <a:ln>
            <a:noFill/>
          </a:ln>
        </p:spPr>
      </p:pic>
      <p:pic>
        <p:nvPicPr>
          <p:cNvPr id="318" name="Google Shape;318;p10"/>
          <p:cNvPicPr preferRelativeResize="0"/>
          <p:nvPr/>
        </p:nvPicPr>
        <p:blipFill rotWithShape="1">
          <a:blip r:embed="rId4">
            <a:alphaModFix/>
          </a:blip>
          <a:srcRect/>
          <a:stretch/>
        </p:blipFill>
        <p:spPr>
          <a:xfrm>
            <a:off x="1318197" y="6079349"/>
            <a:ext cx="677884" cy="677884"/>
          </a:xfrm>
          <a:prstGeom prst="rect">
            <a:avLst/>
          </a:prstGeom>
          <a:noFill/>
          <a:ln>
            <a:noFill/>
          </a:ln>
        </p:spPr>
      </p:pic>
      <p:pic>
        <p:nvPicPr>
          <p:cNvPr id="319" name="Google Shape;319;p10"/>
          <p:cNvPicPr preferRelativeResize="0"/>
          <p:nvPr/>
        </p:nvPicPr>
        <p:blipFill rotWithShape="1">
          <a:blip r:embed="rId3">
            <a:alphaModFix/>
          </a:blip>
          <a:srcRect/>
          <a:stretch/>
        </p:blipFill>
        <p:spPr>
          <a:xfrm>
            <a:off x="3536026" y="4349223"/>
            <a:ext cx="640254" cy="640254"/>
          </a:xfrm>
          <a:prstGeom prst="rect">
            <a:avLst/>
          </a:prstGeom>
          <a:noFill/>
          <a:ln>
            <a:noFill/>
          </a:ln>
        </p:spPr>
      </p:pic>
      <p:pic>
        <p:nvPicPr>
          <p:cNvPr id="320" name="Google Shape;320;p10"/>
          <p:cNvPicPr preferRelativeResize="0"/>
          <p:nvPr/>
        </p:nvPicPr>
        <p:blipFill rotWithShape="1">
          <a:blip r:embed="rId3">
            <a:alphaModFix/>
          </a:blip>
          <a:srcRect/>
          <a:stretch/>
        </p:blipFill>
        <p:spPr>
          <a:xfrm>
            <a:off x="7239000" y="6132745"/>
            <a:ext cx="640254" cy="640254"/>
          </a:xfrm>
          <a:prstGeom prst="rect">
            <a:avLst/>
          </a:prstGeom>
          <a:noFill/>
          <a:ln>
            <a:noFill/>
          </a:ln>
        </p:spPr>
      </p:pic>
      <p:sp>
        <p:nvSpPr>
          <p:cNvPr id="321" name="Google Shape;321;p10"/>
          <p:cNvSpPr txBox="1"/>
          <p:nvPr/>
        </p:nvSpPr>
        <p:spPr>
          <a:xfrm>
            <a:off x="1712121" y="4399824"/>
            <a:ext cx="96780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Arial"/>
                <a:ea typeface="Arial"/>
                <a:cs typeface="Arial"/>
                <a:sym typeface="Arial"/>
              </a:rPr>
              <a:t>Strong</a:t>
            </a:r>
            <a:endParaRPr dirty="0"/>
          </a:p>
        </p:txBody>
      </p:sp>
      <p:sp>
        <p:nvSpPr>
          <p:cNvPr id="322" name="Google Shape;322;p10"/>
          <p:cNvSpPr txBox="1"/>
          <p:nvPr/>
        </p:nvSpPr>
        <p:spPr>
          <a:xfrm>
            <a:off x="5438152" y="6211669"/>
            <a:ext cx="11875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Strong</a:t>
            </a:r>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     </a:t>
            </a:r>
            <a:endParaRPr/>
          </a:p>
        </p:txBody>
      </p:sp>
      <p:sp>
        <p:nvSpPr>
          <p:cNvPr id="323" name="Google Shape;323;p10"/>
          <p:cNvSpPr txBox="1"/>
          <p:nvPr/>
        </p:nvSpPr>
        <p:spPr>
          <a:xfrm>
            <a:off x="76200" y="6257898"/>
            <a:ext cx="12954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Weak</a:t>
            </a:r>
            <a:endParaRPr/>
          </a:p>
        </p:txBody>
      </p:sp>
      <p:sp>
        <p:nvSpPr>
          <p:cNvPr id="324" name="Google Shape;324;p10"/>
          <p:cNvSpPr txBox="1"/>
          <p:nvPr/>
        </p:nvSpPr>
        <p:spPr>
          <a:xfrm>
            <a:off x="6625652" y="4355315"/>
            <a:ext cx="22098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Strong</a:t>
            </a:r>
            <a:endParaRPr/>
          </a:p>
        </p:txBody>
      </p:sp>
      <p:pic>
        <p:nvPicPr>
          <p:cNvPr id="325" name="Google Shape;325;p10"/>
          <p:cNvPicPr preferRelativeResize="0"/>
          <p:nvPr/>
        </p:nvPicPr>
        <p:blipFill rotWithShape="1">
          <a:blip r:embed="rId3">
            <a:alphaModFix/>
          </a:blip>
          <a:srcRect/>
          <a:stretch/>
        </p:blipFill>
        <p:spPr>
          <a:xfrm>
            <a:off x="5958830" y="4349223"/>
            <a:ext cx="640254" cy="640254"/>
          </a:xfrm>
          <a:prstGeom prst="rect">
            <a:avLst/>
          </a:prstGeom>
          <a:noFill/>
          <a:ln>
            <a:noFill/>
          </a:ln>
        </p:spPr>
      </p:pic>
      <p:sp>
        <p:nvSpPr>
          <p:cNvPr id="326" name="Google Shape;326;p10"/>
          <p:cNvSpPr txBox="1"/>
          <p:nvPr/>
        </p:nvSpPr>
        <p:spPr>
          <a:xfrm>
            <a:off x="7956500" y="6211669"/>
            <a:ext cx="11875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Strong</a:t>
            </a:r>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     </a:t>
            </a:r>
            <a:endParaRPr/>
          </a:p>
        </p:txBody>
      </p:sp>
      <p:sp>
        <p:nvSpPr>
          <p:cNvPr id="327" name="Google Shape;327;p10"/>
          <p:cNvSpPr txBox="1"/>
          <p:nvPr/>
        </p:nvSpPr>
        <p:spPr>
          <a:xfrm>
            <a:off x="3952163" y="4073998"/>
            <a:ext cx="22098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Strong</a:t>
            </a:r>
            <a:endParaRPr/>
          </a:p>
        </p:txBody>
      </p:sp>
      <p:sp>
        <p:nvSpPr>
          <p:cNvPr id="2" name="Google Shape;244;p2">
            <a:extLst>
              <a:ext uri="{FF2B5EF4-FFF2-40B4-BE49-F238E27FC236}">
                <a16:creationId xmlns:a16="http://schemas.microsoft.com/office/drawing/2014/main" id="{D3C25C94-88E8-89EB-AB44-C78D5ECBF330}"/>
              </a:ext>
            </a:extLst>
          </p:cNvPr>
          <p:cNvSpPr txBox="1">
            <a:spLocks/>
          </p:cNvSpPr>
          <p:nvPr/>
        </p:nvSpPr>
        <p:spPr>
          <a:xfrm>
            <a:off x="2329642" y="28949"/>
            <a:ext cx="4355794" cy="5334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400"/>
            </a:pPr>
            <a:r>
              <a:rPr lang="en-US" sz="2400" b="1" dirty="0"/>
              <a:t>REVIEW OF CHAPTER 3</a:t>
            </a:r>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1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1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1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2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2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2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2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2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2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332"/>
        <p:cNvGrpSpPr/>
        <p:nvPr/>
      </p:nvGrpSpPr>
      <p:grpSpPr>
        <a:xfrm>
          <a:off x="0" y="0"/>
          <a:ext cx="0" cy="0"/>
          <a:chOff x="0" y="0"/>
          <a:chExt cx="0" cy="0"/>
        </a:xfrm>
      </p:grpSpPr>
      <p:sp>
        <p:nvSpPr>
          <p:cNvPr id="333" name="Google Shape;333;p11"/>
          <p:cNvSpPr txBox="1">
            <a:spLocks noGrp="1"/>
          </p:cNvSpPr>
          <p:nvPr>
            <p:ph type="ctrTitle"/>
          </p:nvPr>
        </p:nvSpPr>
        <p:spPr>
          <a:xfrm>
            <a:off x="609600" y="1215668"/>
            <a:ext cx="7772400" cy="1470025"/>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None/>
            </a:pPr>
            <a:br>
              <a:rPr lang="en-US" b="1" dirty="0"/>
            </a:br>
            <a:br>
              <a:rPr lang="en-US" dirty="0"/>
            </a:br>
            <a:br>
              <a:rPr lang="en-US" dirty="0"/>
            </a:br>
            <a:r>
              <a:rPr lang="en-US" b="1" i="0" dirty="0">
                <a:solidFill>
                  <a:schemeClr val="dk1"/>
                </a:solidFill>
              </a:rPr>
              <a:t>CHAPTERS 3 + 11</a:t>
            </a:r>
            <a:br>
              <a:rPr lang="en-US" b="1" i="0" dirty="0">
                <a:solidFill>
                  <a:schemeClr val="dk1"/>
                </a:solidFill>
              </a:rPr>
            </a:br>
            <a:br>
              <a:rPr lang="en-US" b="1" i="0" dirty="0">
                <a:solidFill>
                  <a:schemeClr val="dk1"/>
                </a:solidFill>
              </a:rPr>
            </a:br>
            <a:r>
              <a:rPr lang="en-US" sz="5300" b="1" i="0" dirty="0">
                <a:solidFill>
                  <a:schemeClr val="dk1"/>
                </a:solidFill>
              </a:rPr>
              <a:t>Inductive Reasoning</a:t>
            </a:r>
            <a:br>
              <a:rPr lang="en-US" sz="5300" b="1" dirty="0"/>
            </a:br>
            <a:br>
              <a:rPr lang="en-US" sz="5300" b="1" dirty="0"/>
            </a:br>
            <a:br>
              <a:rPr lang="en-US" sz="5300" b="1" dirty="0"/>
            </a:br>
            <a:endParaRPr b="1" dirty="0"/>
          </a:p>
        </p:txBody>
      </p:sp>
      <p:sp>
        <p:nvSpPr>
          <p:cNvPr id="334" name="Google Shape;334;p11"/>
          <p:cNvSpPr/>
          <p:nvPr/>
        </p:nvSpPr>
        <p:spPr>
          <a:xfrm>
            <a:off x="477644" y="4054012"/>
            <a:ext cx="8382000" cy="113184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a:solidFill>
                  <a:schemeClr val="dk1"/>
                </a:solidFill>
                <a:latin typeface="Arial"/>
                <a:ea typeface="Arial"/>
                <a:cs typeface="Arial"/>
                <a:sym typeface="Arial"/>
              </a:rPr>
              <a:t>In this lesson, we will not focus on theory. Instead, you’ll see how critical thinking is applied in actual cases of reasoning. </a:t>
            </a:r>
            <a:endParaRPr/>
          </a:p>
        </p:txBody>
      </p:sp>
      <p:sp>
        <p:nvSpPr>
          <p:cNvPr id="335" name="Google Shape;335;p11"/>
          <p:cNvSpPr/>
          <p:nvPr/>
        </p:nvSpPr>
        <p:spPr>
          <a:xfrm>
            <a:off x="457200" y="3421982"/>
            <a:ext cx="114326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Notes:</a:t>
            </a:r>
            <a:endParaRPr sz="2400" b="1">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293"/>
        <p:cNvGrpSpPr/>
        <p:nvPr/>
      </p:nvGrpSpPr>
      <p:grpSpPr>
        <a:xfrm>
          <a:off x="0" y="0"/>
          <a:ext cx="0" cy="0"/>
          <a:chOff x="0" y="0"/>
          <a:chExt cx="0" cy="0"/>
        </a:xfrm>
      </p:grpSpPr>
      <p:sp>
        <p:nvSpPr>
          <p:cNvPr id="294" name="Google Shape;294;p9"/>
          <p:cNvSpPr txBox="1">
            <a:spLocks noGrp="1"/>
          </p:cNvSpPr>
          <p:nvPr>
            <p:ph type="title"/>
          </p:nvPr>
        </p:nvSpPr>
        <p:spPr>
          <a:xfrm>
            <a:off x="457200" y="228600"/>
            <a:ext cx="8229600" cy="8683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000" i="0" dirty="0"/>
              <a:t>REVIEW: COMMON PATTERNS OF INDUCTIVE REASONING</a:t>
            </a:r>
            <a:r>
              <a:rPr lang="en-US" sz="3200" dirty="0"/>
              <a:t> </a:t>
            </a:r>
            <a:endParaRPr sz="3600" dirty="0"/>
          </a:p>
        </p:txBody>
      </p:sp>
      <p:sp>
        <p:nvSpPr>
          <p:cNvPr id="295" name="Google Shape;295;p9"/>
          <p:cNvSpPr txBox="1">
            <a:spLocks noGrp="1"/>
          </p:cNvSpPr>
          <p:nvPr>
            <p:ph type="body" idx="1"/>
          </p:nvPr>
        </p:nvSpPr>
        <p:spPr>
          <a:xfrm>
            <a:off x="609600" y="1295400"/>
            <a:ext cx="8077200" cy="4648200"/>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SzPts val="2800"/>
              <a:buFont typeface="Noto Sans Symbols"/>
              <a:buNone/>
            </a:pPr>
            <a:r>
              <a:rPr lang="en-US" sz="2800"/>
              <a:t>1. Inductive generalization </a:t>
            </a:r>
            <a:endParaRPr/>
          </a:p>
          <a:p>
            <a:pPr marL="342900" lvl="0" indent="-342900" algn="l" rtl="0">
              <a:lnSpc>
                <a:spcPct val="150000"/>
              </a:lnSpc>
              <a:spcBef>
                <a:spcPts val="560"/>
              </a:spcBef>
              <a:spcAft>
                <a:spcPts val="0"/>
              </a:spcAft>
              <a:buSzPts val="2800"/>
              <a:buFont typeface="Noto Sans Symbols"/>
              <a:buNone/>
            </a:pPr>
            <a:r>
              <a:rPr lang="en-US" sz="2800"/>
              <a:t>2. Predictive argument </a:t>
            </a:r>
            <a:endParaRPr/>
          </a:p>
          <a:p>
            <a:pPr marL="342900" lvl="0" indent="-342900" algn="l" rtl="0">
              <a:lnSpc>
                <a:spcPct val="150000"/>
              </a:lnSpc>
              <a:spcBef>
                <a:spcPts val="560"/>
              </a:spcBef>
              <a:spcAft>
                <a:spcPts val="0"/>
              </a:spcAft>
              <a:buSzPts val="2800"/>
              <a:buFont typeface="Noto Sans Symbols"/>
              <a:buNone/>
            </a:pPr>
            <a:r>
              <a:rPr lang="en-US" sz="2800"/>
              <a:t>3. Argument from authority</a:t>
            </a:r>
            <a:endParaRPr/>
          </a:p>
          <a:p>
            <a:pPr marL="342900" lvl="0" indent="-342900" algn="l" rtl="0">
              <a:lnSpc>
                <a:spcPct val="150000"/>
              </a:lnSpc>
              <a:spcBef>
                <a:spcPts val="560"/>
              </a:spcBef>
              <a:spcAft>
                <a:spcPts val="0"/>
              </a:spcAft>
              <a:buSzPts val="2800"/>
              <a:buFont typeface="Noto Sans Symbols"/>
              <a:buNone/>
            </a:pPr>
            <a:r>
              <a:rPr lang="en-US" sz="2800"/>
              <a:t>4. Causal argument</a:t>
            </a:r>
            <a:endParaRPr/>
          </a:p>
          <a:p>
            <a:pPr marL="342900" lvl="0" indent="-342900" algn="l" rtl="0">
              <a:lnSpc>
                <a:spcPct val="150000"/>
              </a:lnSpc>
              <a:spcBef>
                <a:spcPts val="560"/>
              </a:spcBef>
              <a:spcAft>
                <a:spcPts val="0"/>
              </a:spcAft>
              <a:buSzPts val="2800"/>
              <a:buFont typeface="Noto Sans Symbols"/>
              <a:buNone/>
            </a:pPr>
            <a:r>
              <a:rPr lang="en-US" sz="2800"/>
              <a:t>5. Statistical argument</a:t>
            </a:r>
            <a:endParaRPr/>
          </a:p>
          <a:p>
            <a:pPr marL="342900" lvl="0" indent="-342900" algn="l" rtl="0">
              <a:lnSpc>
                <a:spcPct val="150000"/>
              </a:lnSpc>
              <a:spcBef>
                <a:spcPts val="560"/>
              </a:spcBef>
              <a:spcAft>
                <a:spcPts val="0"/>
              </a:spcAft>
              <a:buSzPts val="2800"/>
              <a:buFont typeface="Noto Sans Symbols"/>
              <a:buNone/>
            </a:pPr>
            <a:r>
              <a:rPr lang="en-US" sz="2800"/>
              <a:t>6. Argument from analogy</a:t>
            </a:r>
            <a:endParaRP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4"/>
                                        </p:tgtEl>
                                        <p:attrNameLst>
                                          <p:attrName>style.visibility</p:attrName>
                                        </p:attrNameLst>
                                      </p:cBhvr>
                                      <p:to>
                                        <p:strVal val="visible"/>
                                      </p:to>
                                    </p:set>
                                    <p:animEffect transition="in" filter="fade">
                                      <p:cBhvr>
                                        <p:cTn id="7" dur="800"/>
                                        <p:tgtEl>
                                          <p:spTgt spid="2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5">
                                            <p:txEl>
                                              <p:pRg st="0" end="0"/>
                                            </p:txEl>
                                          </p:spTgt>
                                        </p:tgtEl>
                                        <p:attrNameLst>
                                          <p:attrName>style.visibility</p:attrName>
                                        </p:attrNameLst>
                                      </p:cBhvr>
                                      <p:to>
                                        <p:strVal val="visible"/>
                                      </p:to>
                                    </p:set>
                                    <p:animEffect transition="in" filter="fade">
                                      <p:cBhvr>
                                        <p:cTn id="12" dur="1000"/>
                                        <p:tgtEl>
                                          <p:spTgt spid="29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5">
                                            <p:txEl>
                                              <p:pRg st="1" end="1"/>
                                            </p:txEl>
                                          </p:spTgt>
                                        </p:tgtEl>
                                        <p:attrNameLst>
                                          <p:attrName>style.visibility</p:attrName>
                                        </p:attrNameLst>
                                      </p:cBhvr>
                                      <p:to>
                                        <p:strVal val="visible"/>
                                      </p:to>
                                    </p:set>
                                    <p:animEffect transition="in" filter="fade">
                                      <p:cBhvr>
                                        <p:cTn id="17" dur="1000"/>
                                        <p:tgtEl>
                                          <p:spTgt spid="29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5">
                                            <p:txEl>
                                              <p:pRg st="2" end="2"/>
                                            </p:txEl>
                                          </p:spTgt>
                                        </p:tgtEl>
                                        <p:attrNameLst>
                                          <p:attrName>style.visibility</p:attrName>
                                        </p:attrNameLst>
                                      </p:cBhvr>
                                      <p:to>
                                        <p:strVal val="visible"/>
                                      </p:to>
                                    </p:set>
                                    <p:animEffect transition="in" filter="fade">
                                      <p:cBhvr>
                                        <p:cTn id="22" dur="1000"/>
                                        <p:tgtEl>
                                          <p:spTgt spid="29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5">
                                            <p:txEl>
                                              <p:pRg st="3" end="3"/>
                                            </p:txEl>
                                          </p:spTgt>
                                        </p:tgtEl>
                                        <p:attrNameLst>
                                          <p:attrName>style.visibility</p:attrName>
                                        </p:attrNameLst>
                                      </p:cBhvr>
                                      <p:to>
                                        <p:strVal val="visible"/>
                                      </p:to>
                                    </p:set>
                                    <p:animEffect transition="in" filter="fade">
                                      <p:cBhvr>
                                        <p:cTn id="27" dur="1000"/>
                                        <p:tgtEl>
                                          <p:spTgt spid="29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5">
                                            <p:txEl>
                                              <p:pRg st="4" end="4"/>
                                            </p:txEl>
                                          </p:spTgt>
                                        </p:tgtEl>
                                        <p:attrNameLst>
                                          <p:attrName>style.visibility</p:attrName>
                                        </p:attrNameLst>
                                      </p:cBhvr>
                                      <p:to>
                                        <p:strVal val="visible"/>
                                      </p:to>
                                    </p:set>
                                    <p:animEffect transition="in" filter="fade">
                                      <p:cBhvr>
                                        <p:cTn id="32" dur="1000"/>
                                        <p:tgtEl>
                                          <p:spTgt spid="29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95">
                                            <p:txEl>
                                              <p:pRg st="5" end="5"/>
                                            </p:txEl>
                                          </p:spTgt>
                                        </p:tgtEl>
                                        <p:attrNameLst>
                                          <p:attrName>style.visibility</p:attrName>
                                        </p:attrNameLst>
                                      </p:cBhvr>
                                      <p:to>
                                        <p:strVal val="visible"/>
                                      </p:to>
                                    </p:set>
                                    <p:animEffect transition="in" filter="fade">
                                      <p:cBhvr>
                                        <p:cTn id="37" dur="1000"/>
                                        <p:tgtEl>
                                          <p:spTgt spid="2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12"/>
          <p:cNvSpPr txBox="1"/>
          <p:nvPr/>
        </p:nvSpPr>
        <p:spPr>
          <a:xfrm>
            <a:off x="0" y="274638"/>
            <a:ext cx="9144000" cy="63976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a:solidFill>
                  <a:schemeClr val="dk2"/>
                </a:solidFill>
                <a:latin typeface="Lucida Sans"/>
                <a:ea typeface="Lucida Sans"/>
                <a:cs typeface="Lucida Sans"/>
                <a:sym typeface="Lucida Sans"/>
              </a:rPr>
              <a:t>1. Inductive generalization (sampling argument)</a:t>
            </a:r>
            <a:r>
              <a:rPr lang="en-US" sz="3200" b="1">
                <a:solidFill>
                  <a:schemeClr val="dk2"/>
                </a:solidFill>
                <a:latin typeface="Lucida Sans"/>
                <a:ea typeface="Lucida Sans"/>
                <a:cs typeface="Lucida Sans"/>
                <a:sym typeface="Lucida Sans"/>
              </a:rPr>
              <a:t> </a:t>
            </a:r>
            <a:endParaRPr/>
          </a:p>
        </p:txBody>
      </p:sp>
      <p:sp>
        <p:nvSpPr>
          <p:cNvPr id="342" name="Google Shape;342;p12"/>
          <p:cNvSpPr/>
          <p:nvPr/>
        </p:nvSpPr>
        <p:spPr>
          <a:xfrm>
            <a:off x="1371600" y="1219200"/>
            <a:ext cx="7772400" cy="960328"/>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a:solidFill>
                  <a:schemeClr val="dk1"/>
                </a:solidFill>
                <a:latin typeface="Times New Roman"/>
                <a:ea typeface="Times New Roman"/>
                <a:cs typeface="Times New Roman"/>
                <a:sym typeface="Times New Roman"/>
              </a:rPr>
              <a:t>Teacher: About 10 students in our class like Critical Thinking. Clearly, Critical Thinking is a favorite subject for all students in our class.</a:t>
            </a:r>
            <a:endParaRPr/>
          </a:p>
        </p:txBody>
      </p:sp>
      <p:sp>
        <p:nvSpPr>
          <p:cNvPr id="343" name="Google Shape;343;p12"/>
          <p:cNvSpPr/>
          <p:nvPr/>
        </p:nvSpPr>
        <p:spPr>
          <a:xfrm>
            <a:off x="1371600" y="3048000"/>
            <a:ext cx="7772400" cy="553957"/>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dirty="0">
                <a:solidFill>
                  <a:schemeClr val="dk1"/>
                </a:solidFill>
                <a:latin typeface="Times New Roman"/>
                <a:ea typeface="Times New Roman"/>
                <a:cs typeface="Times New Roman"/>
                <a:sym typeface="Times New Roman"/>
              </a:rPr>
              <a:t>Student: Sorry teacher, there are more than 100 students in our class. ☹ </a:t>
            </a:r>
            <a:endParaRPr sz="2000" dirty="0">
              <a:solidFill>
                <a:schemeClr val="dk1"/>
              </a:solidFill>
              <a:latin typeface="Times New Roman"/>
              <a:ea typeface="Times New Roman"/>
              <a:cs typeface="Times New Roman"/>
              <a:sym typeface="Times New Roman"/>
            </a:endParaRPr>
          </a:p>
        </p:txBody>
      </p:sp>
      <p:pic>
        <p:nvPicPr>
          <p:cNvPr id="344" name="Google Shape;344;p12"/>
          <p:cNvPicPr preferRelativeResize="0"/>
          <p:nvPr/>
        </p:nvPicPr>
        <p:blipFill rotWithShape="1">
          <a:blip r:embed="rId3">
            <a:alphaModFix/>
          </a:blip>
          <a:srcRect/>
          <a:stretch/>
        </p:blipFill>
        <p:spPr>
          <a:xfrm>
            <a:off x="200025" y="2822680"/>
            <a:ext cx="1066800" cy="1066800"/>
          </a:xfrm>
          <a:prstGeom prst="rect">
            <a:avLst/>
          </a:prstGeom>
          <a:noFill/>
          <a:ln>
            <a:noFill/>
          </a:ln>
        </p:spPr>
      </p:pic>
      <p:pic>
        <p:nvPicPr>
          <p:cNvPr id="345" name="Google Shape;345;p12"/>
          <p:cNvPicPr preferRelativeResize="0"/>
          <p:nvPr/>
        </p:nvPicPr>
        <p:blipFill rotWithShape="1">
          <a:blip r:embed="rId4">
            <a:alphaModFix/>
          </a:blip>
          <a:srcRect/>
          <a:stretch/>
        </p:blipFill>
        <p:spPr>
          <a:xfrm>
            <a:off x="76200" y="1219200"/>
            <a:ext cx="1190625" cy="1219200"/>
          </a:xfrm>
          <a:prstGeom prst="rect">
            <a:avLst/>
          </a:prstGeom>
          <a:noFill/>
          <a:ln>
            <a:noFill/>
          </a:ln>
        </p:spPr>
      </p:pic>
      <p:sp>
        <p:nvSpPr>
          <p:cNvPr id="346" name="Google Shape;346;p12"/>
          <p:cNvSpPr/>
          <p:nvPr/>
        </p:nvSpPr>
        <p:spPr>
          <a:xfrm>
            <a:off x="4838700" y="2514600"/>
            <a:ext cx="381000" cy="533400"/>
          </a:xfrm>
          <a:prstGeom prst="downArrow">
            <a:avLst>
              <a:gd name="adj1" fmla="val 50000"/>
              <a:gd name="adj2" fmla="val 50000"/>
            </a:avLst>
          </a:prstGeom>
          <a:solidFill>
            <a:schemeClr val="accent1"/>
          </a:solidFill>
          <a:ln w="25400" cap="flat" cmpd="sng">
            <a:solidFill>
              <a:srgbClr val="3681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7" name="Google Shape;347;p12"/>
          <p:cNvSpPr txBox="1"/>
          <p:nvPr/>
        </p:nvSpPr>
        <p:spPr>
          <a:xfrm>
            <a:off x="200025" y="6029888"/>
            <a:ext cx="8458200" cy="8617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Tips: </a:t>
            </a:r>
            <a:endParaRPr/>
          </a:p>
          <a:p>
            <a:pPr marL="342900" marR="0" lvl="0" indent="-342900" algn="l" rtl="0">
              <a:spcBef>
                <a:spcPts val="0"/>
              </a:spcBef>
              <a:spcAft>
                <a:spcPts val="0"/>
              </a:spcAft>
              <a:buClr>
                <a:schemeClr val="dk1"/>
              </a:buClr>
              <a:buSzPts val="1600"/>
              <a:buFont typeface="Noto Sans Symbols"/>
              <a:buChar char="⮚"/>
            </a:pPr>
            <a:r>
              <a:rPr lang="en-US" sz="1600">
                <a:solidFill>
                  <a:schemeClr val="dk1"/>
                </a:solidFill>
                <a:latin typeface="Arial"/>
                <a:ea typeface="Arial"/>
                <a:cs typeface="Arial"/>
                <a:sym typeface="Arial"/>
              </a:rPr>
              <a:t>Consider the correlation between the sample and the population.</a:t>
            </a:r>
            <a:endParaRPr/>
          </a:p>
          <a:p>
            <a:pPr marL="342900" marR="0" lvl="0" indent="-342900" algn="l" rtl="0">
              <a:spcBef>
                <a:spcPts val="0"/>
              </a:spcBef>
              <a:spcAft>
                <a:spcPts val="0"/>
              </a:spcAft>
              <a:buClr>
                <a:schemeClr val="dk1"/>
              </a:buClr>
              <a:buSzPts val="1600"/>
              <a:buFont typeface="Noto Sans Symbols"/>
              <a:buChar char="⮚"/>
            </a:pPr>
            <a:r>
              <a:rPr lang="en-US" sz="1600">
                <a:solidFill>
                  <a:schemeClr val="dk1"/>
                </a:solidFill>
                <a:latin typeface="Arial"/>
                <a:ea typeface="Arial"/>
                <a:cs typeface="Arial"/>
                <a:sym typeface="Arial"/>
              </a:rPr>
              <a:t>Be moderate with quantifiers like </a:t>
            </a:r>
            <a:r>
              <a:rPr lang="en-US" sz="1600" i="1">
                <a:solidFill>
                  <a:schemeClr val="dk1"/>
                </a:solidFill>
                <a:latin typeface="Arial"/>
                <a:ea typeface="Arial"/>
                <a:cs typeface="Arial"/>
                <a:sym typeface="Arial"/>
              </a:rPr>
              <a:t>no, some, all, </a:t>
            </a:r>
            <a:r>
              <a:rPr lang="en-US" sz="1600">
                <a:solidFill>
                  <a:schemeClr val="dk1"/>
                </a:solidFill>
                <a:latin typeface="Arial"/>
                <a:ea typeface="Arial"/>
                <a:cs typeface="Arial"/>
                <a:sym typeface="Arial"/>
              </a:rPr>
              <a:t>etc.   </a:t>
            </a:r>
            <a:endParaRPr sz="1200">
              <a:solidFill>
                <a:schemeClr val="dk1"/>
              </a:solidFill>
              <a:latin typeface="Arial"/>
              <a:ea typeface="Arial"/>
              <a:cs typeface="Arial"/>
              <a:sym typeface="Arial"/>
            </a:endParaRPr>
          </a:p>
        </p:txBody>
      </p:sp>
      <p:cxnSp>
        <p:nvCxnSpPr>
          <p:cNvPr id="348" name="Google Shape;348;p12"/>
          <p:cNvCxnSpPr/>
          <p:nvPr/>
        </p:nvCxnSpPr>
        <p:spPr>
          <a:xfrm>
            <a:off x="5638800" y="2133600"/>
            <a:ext cx="304800" cy="0"/>
          </a:xfrm>
          <a:prstGeom prst="straightConnector1">
            <a:avLst/>
          </a:prstGeom>
          <a:noFill/>
          <a:ln w="28575" cap="flat" cmpd="sng">
            <a:solidFill>
              <a:srgbClr val="C00000"/>
            </a:solidFill>
            <a:prstDash val="solid"/>
            <a:round/>
            <a:headEnd type="none" w="sm" len="sm"/>
            <a:tailEnd type="none" w="sm" len="sm"/>
          </a:ln>
        </p:spPr>
      </p:cxnSp>
      <p:sp>
        <p:nvSpPr>
          <p:cNvPr id="349" name="Google Shape;349;p12"/>
          <p:cNvSpPr/>
          <p:nvPr/>
        </p:nvSpPr>
        <p:spPr>
          <a:xfrm>
            <a:off x="4822934" y="3711500"/>
            <a:ext cx="381000" cy="533400"/>
          </a:xfrm>
          <a:prstGeom prst="downArrow">
            <a:avLst>
              <a:gd name="adj1" fmla="val 50000"/>
              <a:gd name="adj2" fmla="val 50000"/>
            </a:avLst>
          </a:prstGeom>
          <a:solidFill>
            <a:schemeClr val="accent1"/>
          </a:solidFill>
          <a:ln w="25400" cap="flat" cmpd="sng">
            <a:solidFill>
              <a:srgbClr val="3681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50" name="Google Shape;350;p12"/>
          <p:cNvPicPr preferRelativeResize="0"/>
          <p:nvPr/>
        </p:nvPicPr>
        <p:blipFill rotWithShape="1">
          <a:blip r:embed="rId4">
            <a:alphaModFix/>
          </a:blip>
          <a:srcRect/>
          <a:stretch/>
        </p:blipFill>
        <p:spPr>
          <a:xfrm>
            <a:off x="76200" y="4329311"/>
            <a:ext cx="1190625" cy="1219200"/>
          </a:xfrm>
          <a:prstGeom prst="rect">
            <a:avLst/>
          </a:prstGeom>
          <a:noFill/>
          <a:ln>
            <a:noFill/>
          </a:ln>
        </p:spPr>
      </p:pic>
      <p:sp>
        <p:nvSpPr>
          <p:cNvPr id="351" name="Google Shape;351;p12"/>
          <p:cNvSpPr/>
          <p:nvPr/>
        </p:nvSpPr>
        <p:spPr>
          <a:xfrm>
            <a:off x="1356360" y="4543677"/>
            <a:ext cx="7772400" cy="960328"/>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a:solidFill>
                  <a:schemeClr val="dk1"/>
                </a:solidFill>
                <a:latin typeface="Times New Roman"/>
                <a:ea typeface="Times New Roman"/>
                <a:cs typeface="Times New Roman"/>
                <a:sym typeface="Times New Roman"/>
              </a:rPr>
              <a:t>Teacher: It is likely that Critical Thinking is NOT a favorite subject for most students in our class. ☺ </a:t>
            </a:r>
            <a:endParaRPr sz="2000">
              <a:solidFill>
                <a:schemeClr val="dk1"/>
              </a:solidFill>
              <a:latin typeface="Times New Roman"/>
              <a:ea typeface="Times New Roman"/>
              <a:cs typeface="Times New Roman"/>
              <a:sym typeface="Times New Roman"/>
            </a:endParaRPr>
          </a:p>
        </p:txBody>
      </p:sp>
      <p:sp>
        <p:nvSpPr>
          <p:cNvPr id="352" name="Google Shape;352;p12"/>
          <p:cNvSpPr/>
          <p:nvPr/>
        </p:nvSpPr>
        <p:spPr>
          <a:xfrm>
            <a:off x="8153400" y="1725678"/>
            <a:ext cx="975360" cy="453849"/>
          </a:xfrm>
          <a:prstGeom prst="rect">
            <a:avLst/>
          </a:prstGeom>
          <a:solidFill>
            <a:schemeClr val="accent1"/>
          </a:solidFill>
          <a:ln w="25400" cap="flat" cmpd="sng">
            <a:solidFill>
              <a:srgbClr val="3681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weak</a:t>
            </a:r>
            <a:endParaRPr/>
          </a:p>
        </p:txBody>
      </p:sp>
      <p:sp>
        <p:nvSpPr>
          <p:cNvPr id="353" name="Google Shape;353;p12"/>
          <p:cNvSpPr/>
          <p:nvPr/>
        </p:nvSpPr>
        <p:spPr>
          <a:xfrm>
            <a:off x="4663440" y="5033114"/>
            <a:ext cx="975360" cy="453849"/>
          </a:xfrm>
          <a:prstGeom prst="rect">
            <a:avLst/>
          </a:prstGeom>
          <a:solidFill>
            <a:schemeClr val="accent1"/>
          </a:solidFill>
          <a:ln w="25400" cap="flat" cmpd="sng">
            <a:solidFill>
              <a:srgbClr val="3681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strong</a:t>
            </a:r>
            <a:endParaRP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3"/>
          <p:cNvSpPr/>
          <p:nvPr/>
        </p:nvSpPr>
        <p:spPr>
          <a:xfrm>
            <a:off x="533400" y="1360488"/>
            <a:ext cx="8153400" cy="1754187"/>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a:solidFill>
                  <a:schemeClr val="dk1"/>
                </a:solidFill>
                <a:latin typeface="Times New Roman"/>
                <a:ea typeface="Times New Roman"/>
                <a:cs typeface="Times New Roman"/>
                <a:sym typeface="Times New Roman"/>
              </a:rPr>
              <a:t>A survey of Ryan’s class revealed that most students preferred chocolate to other flavors of ice cream. Chocolate must be the most popular flavor in the whole school.</a:t>
            </a:r>
            <a:endParaRPr/>
          </a:p>
        </p:txBody>
      </p:sp>
      <p:sp>
        <p:nvSpPr>
          <p:cNvPr id="360" name="Google Shape;360;p13"/>
          <p:cNvSpPr txBox="1"/>
          <p:nvPr/>
        </p:nvSpPr>
        <p:spPr>
          <a:xfrm>
            <a:off x="0" y="152400"/>
            <a:ext cx="9144000" cy="63976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a:solidFill>
                  <a:schemeClr val="dk2"/>
                </a:solidFill>
                <a:latin typeface="Lucida Sans"/>
                <a:ea typeface="Lucida Sans"/>
                <a:cs typeface="Lucida Sans"/>
                <a:sym typeface="Lucida Sans"/>
              </a:rPr>
              <a:t>1. Inductive generalization (sampling argument)</a:t>
            </a:r>
            <a:r>
              <a:rPr lang="en-US" sz="3200" b="1">
                <a:solidFill>
                  <a:schemeClr val="dk2"/>
                </a:solidFill>
                <a:latin typeface="Lucida Sans"/>
                <a:ea typeface="Lucida Sans"/>
                <a:cs typeface="Lucida Sans"/>
                <a:sym typeface="Lucida Sans"/>
              </a:rPr>
              <a:t> </a:t>
            </a:r>
            <a:endParaRPr/>
          </a:p>
        </p:txBody>
      </p:sp>
      <p:sp>
        <p:nvSpPr>
          <p:cNvPr id="361" name="Google Shape;361;p13"/>
          <p:cNvSpPr/>
          <p:nvPr/>
        </p:nvSpPr>
        <p:spPr>
          <a:xfrm>
            <a:off x="4202113" y="3505200"/>
            <a:ext cx="381000" cy="533400"/>
          </a:xfrm>
          <a:prstGeom prst="downArrow">
            <a:avLst>
              <a:gd name="adj1" fmla="val 50000"/>
              <a:gd name="adj2" fmla="val 50000"/>
            </a:avLst>
          </a:prstGeom>
          <a:solidFill>
            <a:schemeClr val="accent1"/>
          </a:solidFill>
          <a:ln w="25400" cap="flat" cmpd="sng">
            <a:solidFill>
              <a:srgbClr val="3681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62" name="Google Shape;362;p13"/>
          <p:cNvCxnSpPr/>
          <p:nvPr/>
        </p:nvCxnSpPr>
        <p:spPr>
          <a:xfrm>
            <a:off x="3886200" y="2971800"/>
            <a:ext cx="1524000" cy="0"/>
          </a:xfrm>
          <a:prstGeom prst="straightConnector1">
            <a:avLst/>
          </a:prstGeom>
          <a:noFill/>
          <a:ln w="28575" cap="flat" cmpd="sng">
            <a:solidFill>
              <a:srgbClr val="C00000"/>
            </a:solidFill>
            <a:prstDash val="solid"/>
            <a:round/>
            <a:headEnd type="none" w="sm" len="sm"/>
            <a:tailEnd type="none" w="sm" len="sm"/>
          </a:ln>
        </p:spPr>
      </p:cxnSp>
      <p:sp>
        <p:nvSpPr>
          <p:cNvPr id="363" name="Google Shape;363;p13"/>
          <p:cNvSpPr txBox="1"/>
          <p:nvPr/>
        </p:nvSpPr>
        <p:spPr>
          <a:xfrm>
            <a:off x="266700" y="787530"/>
            <a:ext cx="876299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Task 1: Give an example with real numbers to point out the reasoning mistake. </a:t>
            </a:r>
            <a:endParaRPr/>
          </a:p>
        </p:txBody>
      </p:sp>
      <p:sp>
        <p:nvSpPr>
          <p:cNvPr id="364" name="Google Shape;364;p13"/>
          <p:cNvSpPr txBox="1"/>
          <p:nvPr/>
        </p:nvSpPr>
        <p:spPr>
          <a:xfrm>
            <a:off x="448732" y="3571875"/>
            <a:ext cx="1981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Arial"/>
                <a:ea typeface="Arial"/>
                <a:cs typeface="Arial"/>
                <a:sym typeface="Arial"/>
              </a:rPr>
              <a:t>Sample answer:</a:t>
            </a:r>
            <a:endParaRPr/>
          </a:p>
        </p:txBody>
      </p:sp>
      <p:sp>
        <p:nvSpPr>
          <p:cNvPr id="365" name="Google Shape;365;p13"/>
          <p:cNvSpPr txBox="1"/>
          <p:nvPr/>
        </p:nvSpPr>
        <p:spPr>
          <a:xfrm>
            <a:off x="411946" y="6019800"/>
            <a:ext cx="8458200" cy="8617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Tips: </a:t>
            </a:r>
            <a:endParaRPr/>
          </a:p>
          <a:p>
            <a:pPr marL="342900" marR="0" lvl="0" indent="-342900" algn="l" rtl="0">
              <a:spcBef>
                <a:spcPts val="0"/>
              </a:spcBef>
              <a:spcAft>
                <a:spcPts val="0"/>
              </a:spcAft>
              <a:buClr>
                <a:schemeClr val="dk1"/>
              </a:buClr>
              <a:buSzPts val="1600"/>
              <a:buFont typeface="Noto Sans Symbols"/>
              <a:buChar char="⮚"/>
            </a:pPr>
            <a:r>
              <a:rPr lang="en-US" sz="1600">
                <a:solidFill>
                  <a:schemeClr val="dk1"/>
                </a:solidFill>
                <a:latin typeface="Arial"/>
                <a:ea typeface="Arial"/>
                <a:cs typeface="Arial"/>
                <a:sym typeface="Arial"/>
              </a:rPr>
              <a:t>Consider the correlation between the sample and the population.</a:t>
            </a:r>
            <a:endParaRPr/>
          </a:p>
          <a:p>
            <a:pPr marL="342900" marR="0" lvl="0" indent="-342900" algn="l" rtl="0">
              <a:spcBef>
                <a:spcPts val="0"/>
              </a:spcBef>
              <a:spcAft>
                <a:spcPts val="0"/>
              </a:spcAft>
              <a:buClr>
                <a:schemeClr val="dk1"/>
              </a:buClr>
              <a:buSzPts val="1600"/>
              <a:buFont typeface="Noto Sans Symbols"/>
              <a:buChar char="⮚"/>
            </a:pPr>
            <a:r>
              <a:rPr lang="en-US" sz="1600">
                <a:solidFill>
                  <a:schemeClr val="dk1"/>
                </a:solidFill>
                <a:latin typeface="Arial"/>
                <a:ea typeface="Arial"/>
                <a:cs typeface="Arial"/>
                <a:sym typeface="Arial"/>
              </a:rPr>
              <a:t>Be moderate with quantifiers like </a:t>
            </a:r>
            <a:r>
              <a:rPr lang="en-US" sz="1600" i="1">
                <a:solidFill>
                  <a:schemeClr val="dk1"/>
                </a:solidFill>
                <a:latin typeface="Arial"/>
                <a:ea typeface="Arial"/>
                <a:cs typeface="Arial"/>
                <a:sym typeface="Arial"/>
              </a:rPr>
              <a:t>no, some, all, </a:t>
            </a:r>
            <a:r>
              <a:rPr lang="en-US" sz="1600">
                <a:solidFill>
                  <a:schemeClr val="dk1"/>
                </a:solidFill>
                <a:latin typeface="Arial"/>
                <a:ea typeface="Arial"/>
                <a:cs typeface="Arial"/>
                <a:sym typeface="Arial"/>
              </a:rPr>
              <a:t>etc.   </a:t>
            </a:r>
            <a:endParaRPr sz="1200">
              <a:solidFill>
                <a:schemeClr val="dk1"/>
              </a:solidFill>
              <a:latin typeface="Arial"/>
              <a:ea typeface="Arial"/>
              <a:cs typeface="Arial"/>
              <a:sym typeface="Arial"/>
            </a:endParaRPr>
          </a:p>
        </p:txBody>
      </p:sp>
      <p:sp>
        <p:nvSpPr>
          <p:cNvPr id="366" name="Google Shape;366;p13"/>
          <p:cNvSpPr/>
          <p:nvPr/>
        </p:nvSpPr>
        <p:spPr>
          <a:xfrm>
            <a:off x="448732" y="4214520"/>
            <a:ext cx="8229599" cy="142199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a:solidFill>
                  <a:schemeClr val="dk1"/>
                </a:solidFill>
                <a:latin typeface="Times New Roman"/>
                <a:ea typeface="Times New Roman"/>
                <a:cs typeface="Times New Roman"/>
                <a:sym typeface="Times New Roman"/>
              </a:rPr>
              <a:t>The argument assumes that Ryan’s class is a representative sample of the entire school. If Ryan’s class has only </a:t>
            </a:r>
            <a:r>
              <a:rPr lang="en-US" sz="2000" b="1">
                <a:solidFill>
                  <a:schemeClr val="dk1"/>
                </a:solidFill>
                <a:latin typeface="Times New Roman"/>
                <a:ea typeface="Times New Roman"/>
                <a:cs typeface="Times New Roman"/>
                <a:sym typeface="Times New Roman"/>
              </a:rPr>
              <a:t>10 </a:t>
            </a:r>
            <a:r>
              <a:rPr lang="en-US" sz="2000">
                <a:solidFill>
                  <a:schemeClr val="dk1"/>
                </a:solidFill>
                <a:latin typeface="Times New Roman"/>
                <a:ea typeface="Times New Roman"/>
                <a:cs typeface="Times New Roman"/>
                <a:sym typeface="Times New Roman"/>
              </a:rPr>
              <a:t>students in a vanilla-loving school of </a:t>
            </a:r>
            <a:r>
              <a:rPr lang="en-US" sz="2000" b="1">
                <a:solidFill>
                  <a:schemeClr val="dk1"/>
                </a:solidFill>
                <a:latin typeface="Times New Roman"/>
                <a:ea typeface="Times New Roman"/>
                <a:cs typeface="Times New Roman"/>
                <a:sym typeface="Times New Roman"/>
              </a:rPr>
              <a:t>300, Ryan’s school cannot represent the entire school. </a:t>
            </a:r>
            <a:endParaRPr sz="2000">
              <a:solidFill>
                <a:schemeClr val="dk1"/>
              </a:solidFill>
              <a:latin typeface="Times New Roman"/>
              <a:ea typeface="Times New Roman"/>
              <a:cs typeface="Times New Roman"/>
              <a:sym typeface="Times New Roman"/>
            </a:endParaRP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13cd3081c24_0_0"/>
          <p:cNvSpPr txBox="1">
            <a:spLocks noGrp="1"/>
          </p:cNvSpPr>
          <p:nvPr>
            <p:ph type="title"/>
          </p:nvPr>
        </p:nvSpPr>
        <p:spPr>
          <a:xfrm>
            <a:off x="457200" y="2336075"/>
            <a:ext cx="8229600" cy="8685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i="0" dirty="0"/>
              <a:t>Assignment - Chapter 3</a:t>
            </a:r>
            <a:endParaRPr i="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4"/>
          <p:cNvSpPr txBox="1"/>
          <p:nvPr/>
        </p:nvSpPr>
        <p:spPr>
          <a:xfrm>
            <a:off x="457200" y="274638"/>
            <a:ext cx="8686800" cy="63976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dirty="0">
                <a:solidFill>
                  <a:schemeClr val="dk2"/>
                </a:solidFill>
                <a:latin typeface="Lucida Sans"/>
                <a:ea typeface="Lucida Sans"/>
                <a:cs typeface="Lucida Sans"/>
                <a:sym typeface="Lucida Sans"/>
              </a:rPr>
              <a:t>2. Predictive argument (time shift argument) </a:t>
            </a:r>
            <a:endParaRPr dirty="0"/>
          </a:p>
        </p:txBody>
      </p:sp>
      <p:sp>
        <p:nvSpPr>
          <p:cNvPr id="373" name="Google Shape;373;p14"/>
          <p:cNvSpPr/>
          <p:nvPr/>
        </p:nvSpPr>
        <p:spPr>
          <a:xfrm>
            <a:off x="1097280" y="867925"/>
            <a:ext cx="7391400" cy="940066"/>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sz="2400" dirty="0">
                <a:solidFill>
                  <a:schemeClr val="dk1"/>
                </a:solidFill>
                <a:latin typeface="Times New Roman"/>
                <a:ea typeface="Times New Roman"/>
                <a:cs typeface="Times New Roman"/>
                <a:sym typeface="Times New Roman"/>
              </a:rPr>
              <a:t>The Covid-19 pandemic is still going on around the world. This nightmare will never disappear!</a:t>
            </a:r>
            <a:endParaRPr dirty="0"/>
          </a:p>
        </p:txBody>
      </p:sp>
      <p:sp>
        <p:nvSpPr>
          <p:cNvPr id="374" name="Google Shape;374;p14"/>
          <p:cNvSpPr/>
          <p:nvPr/>
        </p:nvSpPr>
        <p:spPr>
          <a:xfrm>
            <a:off x="1097280" y="2336534"/>
            <a:ext cx="7315200" cy="1383264"/>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sz="2400">
                <a:solidFill>
                  <a:schemeClr val="dk1"/>
                </a:solidFill>
                <a:latin typeface="Times New Roman"/>
                <a:ea typeface="Times New Roman"/>
                <a:cs typeface="Times New Roman"/>
                <a:sym typeface="Times New Roman"/>
              </a:rPr>
              <a:t>Well, I’m not sure. Many countries have worked hard for effective vaccines and new virus variants seem less deadly.   </a:t>
            </a:r>
            <a:endParaRPr/>
          </a:p>
        </p:txBody>
      </p:sp>
      <p:sp>
        <p:nvSpPr>
          <p:cNvPr id="375" name="Google Shape;375;p14"/>
          <p:cNvSpPr txBox="1"/>
          <p:nvPr/>
        </p:nvSpPr>
        <p:spPr>
          <a:xfrm>
            <a:off x="304800" y="5954793"/>
            <a:ext cx="8534400" cy="87203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a:solidFill>
                  <a:schemeClr val="dk1"/>
                </a:solidFill>
                <a:latin typeface="Arial"/>
                <a:ea typeface="Arial"/>
                <a:cs typeface="Arial"/>
                <a:sym typeface="Arial"/>
              </a:rPr>
              <a:t>Tip: Consider if there are other facts/possibilities that may cause a change and avoid strong confirmation.  </a:t>
            </a:r>
            <a:endParaRPr sz="1400">
              <a:solidFill>
                <a:schemeClr val="dk1"/>
              </a:solidFill>
              <a:latin typeface="Arial"/>
              <a:ea typeface="Arial"/>
              <a:cs typeface="Arial"/>
              <a:sym typeface="Arial"/>
            </a:endParaRPr>
          </a:p>
        </p:txBody>
      </p:sp>
      <p:pic>
        <p:nvPicPr>
          <p:cNvPr id="376" name="Google Shape;376;p14"/>
          <p:cNvPicPr preferRelativeResize="0"/>
          <p:nvPr/>
        </p:nvPicPr>
        <p:blipFill rotWithShape="1">
          <a:blip r:embed="rId3">
            <a:alphaModFix/>
          </a:blip>
          <a:srcRect/>
          <a:stretch/>
        </p:blipFill>
        <p:spPr>
          <a:xfrm>
            <a:off x="105673" y="2451974"/>
            <a:ext cx="668242" cy="668242"/>
          </a:xfrm>
          <a:prstGeom prst="rect">
            <a:avLst/>
          </a:prstGeom>
          <a:noFill/>
          <a:ln>
            <a:noFill/>
          </a:ln>
        </p:spPr>
      </p:pic>
      <p:pic>
        <p:nvPicPr>
          <p:cNvPr id="377" name="Google Shape;377;p14" descr="Smiley Emoticon Sad - Free vector graphic on Pixabay"/>
          <p:cNvPicPr preferRelativeResize="0"/>
          <p:nvPr/>
        </p:nvPicPr>
        <p:blipFill rotWithShape="1">
          <a:blip r:embed="rId4">
            <a:alphaModFix/>
          </a:blip>
          <a:srcRect/>
          <a:stretch/>
        </p:blipFill>
        <p:spPr>
          <a:xfrm>
            <a:off x="105673" y="1031121"/>
            <a:ext cx="730209" cy="730209"/>
          </a:xfrm>
          <a:prstGeom prst="rect">
            <a:avLst/>
          </a:prstGeom>
          <a:noFill/>
          <a:ln>
            <a:noFill/>
          </a:ln>
        </p:spPr>
      </p:pic>
      <p:cxnSp>
        <p:nvCxnSpPr>
          <p:cNvPr id="378" name="Google Shape;378;p14"/>
          <p:cNvCxnSpPr/>
          <p:nvPr/>
        </p:nvCxnSpPr>
        <p:spPr>
          <a:xfrm>
            <a:off x="3657600" y="1734611"/>
            <a:ext cx="685800" cy="0"/>
          </a:xfrm>
          <a:prstGeom prst="straightConnector1">
            <a:avLst/>
          </a:prstGeom>
          <a:noFill/>
          <a:ln w="28575" cap="flat" cmpd="sng">
            <a:solidFill>
              <a:srgbClr val="C00000"/>
            </a:solidFill>
            <a:prstDash val="solid"/>
            <a:round/>
            <a:headEnd type="none" w="sm" len="sm"/>
            <a:tailEnd type="none" w="sm" len="sm"/>
          </a:ln>
        </p:spPr>
      </p:cxnSp>
      <p:sp>
        <p:nvSpPr>
          <p:cNvPr id="379" name="Google Shape;379;p14"/>
          <p:cNvSpPr/>
          <p:nvPr/>
        </p:nvSpPr>
        <p:spPr>
          <a:xfrm>
            <a:off x="7412875" y="1326621"/>
            <a:ext cx="975360" cy="453849"/>
          </a:xfrm>
          <a:prstGeom prst="rect">
            <a:avLst/>
          </a:prstGeom>
          <a:solidFill>
            <a:schemeClr val="accent1"/>
          </a:solidFill>
          <a:ln w="25400" cap="flat" cmpd="sng">
            <a:solidFill>
              <a:srgbClr val="3681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weak</a:t>
            </a:r>
            <a:endParaRPr/>
          </a:p>
        </p:txBody>
      </p:sp>
      <p:sp>
        <p:nvSpPr>
          <p:cNvPr id="380" name="Google Shape;380;p14"/>
          <p:cNvSpPr/>
          <p:nvPr/>
        </p:nvSpPr>
        <p:spPr>
          <a:xfrm>
            <a:off x="4038600" y="1988121"/>
            <a:ext cx="190500" cy="271736"/>
          </a:xfrm>
          <a:prstGeom prst="downArrow">
            <a:avLst>
              <a:gd name="adj1" fmla="val 50000"/>
              <a:gd name="adj2" fmla="val 50000"/>
            </a:avLst>
          </a:prstGeom>
          <a:solidFill>
            <a:schemeClr val="accent1"/>
          </a:solidFill>
          <a:ln w="25400" cap="flat" cmpd="sng">
            <a:solidFill>
              <a:srgbClr val="3681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1" name="Google Shape;381;p14"/>
          <p:cNvSpPr/>
          <p:nvPr/>
        </p:nvSpPr>
        <p:spPr>
          <a:xfrm>
            <a:off x="1097280" y="3973898"/>
            <a:ext cx="7315200" cy="1383264"/>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sz="2400" dirty="0">
                <a:solidFill>
                  <a:schemeClr val="dk1"/>
                </a:solidFill>
                <a:latin typeface="Times New Roman"/>
                <a:ea typeface="Times New Roman"/>
                <a:cs typeface="Times New Roman"/>
                <a:sym typeface="Times New Roman"/>
              </a:rPr>
              <a:t>The Covid-19 pandemic is still going on around the world. This nightmare will </a:t>
            </a:r>
            <a:r>
              <a:rPr lang="en-US" sz="2400" i="1" dirty="0">
                <a:solidFill>
                  <a:schemeClr val="dk1"/>
                </a:solidFill>
                <a:latin typeface="Times New Roman"/>
                <a:ea typeface="Times New Roman"/>
                <a:cs typeface="Times New Roman"/>
                <a:sym typeface="Times New Roman"/>
              </a:rPr>
              <a:t>probably</a:t>
            </a:r>
            <a:r>
              <a:rPr lang="en-US" sz="2400" dirty="0">
                <a:solidFill>
                  <a:schemeClr val="dk1"/>
                </a:solidFill>
                <a:latin typeface="Times New Roman"/>
                <a:ea typeface="Times New Roman"/>
                <a:cs typeface="Times New Roman"/>
                <a:sym typeface="Times New Roman"/>
              </a:rPr>
              <a:t> not disappear in a near future. </a:t>
            </a:r>
            <a:endParaRPr dirty="0"/>
          </a:p>
        </p:txBody>
      </p:sp>
      <p:sp>
        <p:nvSpPr>
          <p:cNvPr id="382" name="Google Shape;382;p14"/>
          <p:cNvSpPr/>
          <p:nvPr/>
        </p:nvSpPr>
        <p:spPr>
          <a:xfrm>
            <a:off x="4038600" y="3489381"/>
            <a:ext cx="190500" cy="271736"/>
          </a:xfrm>
          <a:prstGeom prst="downArrow">
            <a:avLst>
              <a:gd name="adj1" fmla="val 50000"/>
              <a:gd name="adj2" fmla="val 50000"/>
            </a:avLst>
          </a:prstGeom>
          <a:solidFill>
            <a:schemeClr val="accent1"/>
          </a:solidFill>
          <a:ln w="25400" cap="flat" cmpd="sng">
            <a:solidFill>
              <a:srgbClr val="3681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3" name="Google Shape;383;p14"/>
          <p:cNvSpPr/>
          <p:nvPr/>
        </p:nvSpPr>
        <p:spPr>
          <a:xfrm>
            <a:off x="7412875" y="4880938"/>
            <a:ext cx="975360" cy="453849"/>
          </a:xfrm>
          <a:prstGeom prst="rect">
            <a:avLst/>
          </a:prstGeom>
          <a:solidFill>
            <a:schemeClr val="accent1"/>
          </a:solidFill>
          <a:ln w="25400" cap="flat" cmpd="sng">
            <a:solidFill>
              <a:srgbClr val="3681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strong</a:t>
            </a:r>
            <a:endParaRPr/>
          </a:p>
        </p:txBody>
      </p:sp>
      <p:pic>
        <p:nvPicPr>
          <p:cNvPr id="384" name="Google Shape;384;p14" descr="Smiley Emoticon Sad - Free vector graphic on Pixabay"/>
          <p:cNvPicPr preferRelativeResize="0"/>
          <p:nvPr/>
        </p:nvPicPr>
        <p:blipFill rotWithShape="1">
          <a:blip r:embed="rId4">
            <a:alphaModFix/>
          </a:blip>
          <a:srcRect/>
          <a:stretch/>
        </p:blipFill>
        <p:spPr>
          <a:xfrm>
            <a:off x="105673" y="4198531"/>
            <a:ext cx="730209" cy="730209"/>
          </a:xfrm>
          <a:prstGeom prst="rect">
            <a:avLst/>
          </a:prstGeom>
          <a:noFill/>
          <a:ln>
            <a:noFill/>
          </a:ln>
        </p:spPr>
      </p:pic>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8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15"/>
          <p:cNvSpPr/>
          <p:nvPr/>
        </p:nvSpPr>
        <p:spPr>
          <a:xfrm>
            <a:off x="533400" y="1466850"/>
            <a:ext cx="8382000" cy="1200150"/>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a:solidFill>
                  <a:schemeClr val="dk1"/>
                </a:solidFill>
                <a:latin typeface="Times New Roman"/>
                <a:ea typeface="Times New Roman"/>
                <a:cs typeface="Times New Roman"/>
                <a:sym typeface="Times New Roman"/>
              </a:rPr>
              <a:t>Industry 4.0 is a trendy concept now. We should apply big data in marketing for better profits.   </a:t>
            </a:r>
            <a:endParaRPr/>
          </a:p>
        </p:txBody>
      </p:sp>
      <p:sp>
        <p:nvSpPr>
          <p:cNvPr id="391" name="Google Shape;391;p15"/>
          <p:cNvSpPr txBox="1"/>
          <p:nvPr/>
        </p:nvSpPr>
        <p:spPr>
          <a:xfrm>
            <a:off x="457200" y="274638"/>
            <a:ext cx="8229600" cy="63976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a:solidFill>
                  <a:schemeClr val="dk2"/>
                </a:solidFill>
                <a:latin typeface="Lucida Sans"/>
                <a:ea typeface="Lucida Sans"/>
                <a:cs typeface="Lucida Sans"/>
                <a:sym typeface="Lucida Sans"/>
              </a:rPr>
              <a:t>3. Argument from authority </a:t>
            </a:r>
            <a:endParaRPr/>
          </a:p>
        </p:txBody>
      </p:sp>
      <p:sp>
        <p:nvSpPr>
          <p:cNvPr id="392" name="Google Shape;392;p15"/>
          <p:cNvSpPr/>
          <p:nvPr/>
        </p:nvSpPr>
        <p:spPr>
          <a:xfrm>
            <a:off x="4267200" y="2819400"/>
            <a:ext cx="381000" cy="533400"/>
          </a:xfrm>
          <a:prstGeom prst="downArrow">
            <a:avLst>
              <a:gd name="adj1" fmla="val 50000"/>
              <a:gd name="adj2" fmla="val 50000"/>
            </a:avLst>
          </a:prstGeom>
          <a:solidFill>
            <a:schemeClr val="accent1"/>
          </a:solidFill>
          <a:ln w="25400" cap="flat" cmpd="sng">
            <a:solidFill>
              <a:srgbClr val="3681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3" name="Google Shape;393;p15"/>
          <p:cNvSpPr txBox="1"/>
          <p:nvPr/>
        </p:nvSpPr>
        <p:spPr>
          <a:xfrm>
            <a:off x="477838" y="925513"/>
            <a:ext cx="2646362" cy="4619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Which speaker? </a:t>
            </a:r>
            <a:endParaRPr/>
          </a:p>
        </p:txBody>
      </p:sp>
      <p:pic>
        <p:nvPicPr>
          <p:cNvPr id="394" name="Google Shape;394;p15"/>
          <p:cNvPicPr preferRelativeResize="0"/>
          <p:nvPr/>
        </p:nvPicPr>
        <p:blipFill rotWithShape="1">
          <a:blip r:embed="rId3">
            <a:alphaModFix/>
          </a:blip>
          <a:srcRect/>
          <a:stretch/>
        </p:blipFill>
        <p:spPr>
          <a:xfrm>
            <a:off x="457200" y="3402013"/>
            <a:ext cx="1733550" cy="2205037"/>
          </a:xfrm>
          <a:prstGeom prst="rect">
            <a:avLst/>
          </a:prstGeom>
          <a:noFill/>
          <a:ln>
            <a:noFill/>
          </a:ln>
        </p:spPr>
      </p:pic>
      <p:pic>
        <p:nvPicPr>
          <p:cNvPr id="395" name="Google Shape;395;p15"/>
          <p:cNvPicPr preferRelativeResize="0"/>
          <p:nvPr/>
        </p:nvPicPr>
        <p:blipFill rotWithShape="1">
          <a:blip r:embed="rId4">
            <a:alphaModFix/>
          </a:blip>
          <a:srcRect/>
          <a:stretch/>
        </p:blipFill>
        <p:spPr>
          <a:xfrm>
            <a:off x="6896100" y="3402013"/>
            <a:ext cx="1790700" cy="2190750"/>
          </a:xfrm>
          <a:prstGeom prst="rect">
            <a:avLst/>
          </a:prstGeom>
          <a:noFill/>
          <a:ln>
            <a:noFill/>
          </a:ln>
        </p:spPr>
      </p:pic>
      <p:pic>
        <p:nvPicPr>
          <p:cNvPr id="396" name="Google Shape;396;p15"/>
          <p:cNvPicPr preferRelativeResize="0"/>
          <p:nvPr/>
        </p:nvPicPr>
        <p:blipFill rotWithShape="1">
          <a:blip r:embed="rId5">
            <a:alphaModFix/>
          </a:blip>
          <a:srcRect/>
          <a:stretch/>
        </p:blipFill>
        <p:spPr>
          <a:xfrm>
            <a:off x="3048000" y="3402013"/>
            <a:ext cx="2736850" cy="2312987"/>
          </a:xfrm>
          <a:prstGeom prst="rect">
            <a:avLst/>
          </a:prstGeom>
          <a:noFill/>
          <a:ln>
            <a:noFill/>
          </a:ln>
        </p:spPr>
      </p:pic>
      <p:sp>
        <p:nvSpPr>
          <p:cNvPr id="397" name="Google Shape;397;p15"/>
          <p:cNvSpPr txBox="1"/>
          <p:nvPr/>
        </p:nvSpPr>
        <p:spPr>
          <a:xfrm>
            <a:off x="238991" y="5953269"/>
            <a:ext cx="845820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Tip: Consider the appropriateness of the authority.  </a:t>
            </a:r>
            <a:endParaRPr sz="1600">
              <a:solidFill>
                <a:schemeClr val="dk1"/>
              </a:solidFill>
              <a:latin typeface="Arial"/>
              <a:ea typeface="Arial"/>
              <a:cs typeface="Arial"/>
              <a:sym typeface="Arial"/>
            </a:endParaRP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pic>
        <p:nvPicPr>
          <p:cNvPr id="1026" name="Picture 2">
            <a:extLst>
              <a:ext uri="{FF2B5EF4-FFF2-40B4-BE49-F238E27FC236}">
                <a16:creationId xmlns:a16="http://schemas.microsoft.com/office/drawing/2014/main" id="{2A054980-4255-1AC4-3E27-D92D319C83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425" y="1104405"/>
            <a:ext cx="4520540" cy="4449907"/>
          </a:xfrm>
          <a:prstGeom prst="rect">
            <a:avLst/>
          </a:prstGeom>
          <a:noFill/>
          <a:extLst>
            <a:ext uri="{909E8E84-426E-40DD-AFC4-6F175D3DCCD1}">
              <a14:hiddenFill xmlns:a14="http://schemas.microsoft.com/office/drawing/2010/main">
                <a:solidFill>
                  <a:srgbClr val="FFFFFF"/>
                </a:solidFill>
              </a14:hiddenFill>
            </a:ext>
          </a:extLst>
        </p:spPr>
      </p:pic>
      <p:sp>
        <p:nvSpPr>
          <p:cNvPr id="403" name="Google Shape;403;p16"/>
          <p:cNvSpPr txBox="1"/>
          <p:nvPr/>
        </p:nvSpPr>
        <p:spPr>
          <a:xfrm>
            <a:off x="448732" y="622320"/>
            <a:ext cx="839046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Task: Evaluate the conclusion </a:t>
            </a:r>
            <a:endParaRPr/>
          </a:p>
        </p:txBody>
      </p:sp>
      <p:sp>
        <p:nvSpPr>
          <p:cNvPr id="404" name="Google Shape;404;p16"/>
          <p:cNvSpPr txBox="1"/>
          <p:nvPr/>
        </p:nvSpPr>
        <p:spPr>
          <a:xfrm>
            <a:off x="448732" y="89972"/>
            <a:ext cx="82296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a:solidFill>
                  <a:schemeClr val="dk2"/>
                </a:solidFill>
                <a:latin typeface="Lucida Sans"/>
                <a:ea typeface="Lucida Sans"/>
                <a:cs typeface="Lucida Sans"/>
                <a:sym typeface="Lucida Sans"/>
              </a:rPr>
              <a:t>3. Argument from authority </a:t>
            </a:r>
            <a:endParaRPr/>
          </a:p>
        </p:txBody>
      </p:sp>
      <p:sp>
        <p:nvSpPr>
          <p:cNvPr id="405" name="Google Shape;405;p16"/>
          <p:cNvSpPr txBox="1"/>
          <p:nvPr/>
        </p:nvSpPr>
        <p:spPr>
          <a:xfrm>
            <a:off x="4773881" y="1982568"/>
            <a:ext cx="4321391" cy="2015896"/>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dirty="0">
                <a:solidFill>
                  <a:schemeClr val="dk1"/>
                </a:solidFill>
                <a:latin typeface="Arial"/>
                <a:ea typeface="Arial"/>
                <a:cs typeface="Arial"/>
                <a:sym typeface="Arial"/>
              </a:rPr>
              <a:t>Premise</a:t>
            </a:r>
            <a:r>
              <a:rPr lang="en-US" sz="1600" dirty="0">
                <a:solidFill>
                  <a:schemeClr val="dk1"/>
                </a:solidFill>
                <a:latin typeface="Arial"/>
                <a:ea typeface="Arial"/>
                <a:cs typeface="Arial"/>
                <a:sym typeface="Arial"/>
              </a:rPr>
              <a:t>: According to </a:t>
            </a:r>
            <a:r>
              <a:rPr lang="vi-VN" sz="1600" b="1" dirty="0" err="1">
                <a:solidFill>
                  <a:schemeClr val="dk1"/>
                </a:solidFill>
                <a:latin typeface="Arial"/>
                <a:ea typeface="Arial"/>
                <a:cs typeface="Arial"/>
                <a:sym typeface="Arial"/>
              </a:rPr>
              <a:t>Tuổi</a:t>
            </a:r>
            <a:r>
              <a:rPr lang="vi-VN" sz="1600" b="1" dirty="0">
                <a:solidFill>
                  <a:schemeClr val="dk1"/>
                </a:solidFill>
                <a:latin typeface="Arial"/>
                <a:ea typeface="Arial"/>
                <a:cs typeface="Arial"/>
                <a:sym typeface="Arial"/>
              </a:rPr>
              <a:t> </a:t>
            </a:r>
            <a:r>
              <a:rPr lang="vi-VN" sz="1600" b="1" dirty="0" err="1">
                <a:solidFill>
                  <a:schemeClr val="dk1"/>
                </a:solidFill>
                <a:latin typeface="Arial"/>
                <a:ea typeface="Arial"/>
                <a:cs typeface="Arial"/>
                <a:sym typeface="Arial"/>
              </a:rPr>
              <a:t>Trẻ</a:t>
            </a:r>
            <a:r>
              <a:rPr lang="vi-VN" sz="1600" b="1" dirty="0">
                <a:solidFill>
                  <a:schemeClr val="dk1"/>
                </a:solidFill>
                <a:latin typeface="Arial"/>
                <a:ea typeface="Arial"/>
                <a:cs typeface="Arial"/>
                <a:sym typeface="Arial"/>
              </a:rPr>
              <a:t> 24h</a:t>
            </a:r>
            <a:r>
              <a:rPr lang="en-US" sz="1600" dirty="0">
                <a:solidFill>
                  <a:schemeClr val="dk1"/>
                </a:solidFill>
                <a:latin typeface="Arial"/>
                <a:ea typeface="Arial"/>
                <a:cs typeface="Arial"/>
                <a:sym typeface="Arial"/>
              </a:rPr>
              <a:t>, </a:t>
            </a:r>
            <a:r>
              <a:rPr lang="vi-VN" sz="1600" dirty="0" err="1">
                <a:solidFill>
                  <a:schemeClr val="dk1"/>
                </a:solidFill>
                <a:latin typeface="Arial"/>
                <a:ea typeface="Arial"/>
                <a:cs typeface="Arial"/>
                <a:sym typeface="Arial"/>
              </a:rPr>
              <a:t>Vietnamese</a:t>
            </a:r>
            <a:r>
              <a:rPr lang="vi-VN" sz="1600" dirty="0">
                <a:solidFill>
                  <a:schemeClr val="dk1"/>
                </a:solidFill>
                <a:latin typeface="Arial"/>
                <a:ea typeface="Arial"/>
                <a:cs typeface="Arial"/>
                <a:sym typeface="Arial"/>
              </a:rPr>
              <a:t> </a:t>
            </a:r>
            <a:r>
              <a:rPr lang="vi-VN" sz="1600" dirty="0" err="1">
                <a:solidFill>
                  <a:schemeClr val="dk1"/>
                </a:solidFill>
                <a:latin typeface="Arial"/>
                <a:ea typeface="Arial"/>
                <a:cs typeface="Arial"/>
                <a:sym typeface="Arial"/>
              </a:rPr>
              <a:t>billionaire</a:t>
            </a:r>
            <a:r>
              <a:rPr lang="vi-VN" sz="1600" dirty="0">
                <a:solidFill>
                  <a:schemeClr val="dk1"/>
                </a:solidFill>
                <a:latin typeface="Arial"/>
                <a:ea typeface="Arial"/>
                <a:cs typeface="Arial"/>
                <a:sym typeface="Arial"/>
              </a:rPr>
              <a:t>… </a:t>
            </a:r>
            <a:r>
              <a:rPr lang="vi-VN" sz="1600" dirty="0" err="1">
                <a:solidFill>
                  <a:schemeClr val="dk1"/>
                </a:solidFill>
                <a:latin typeface="Arial"/>
                <a:ea typeface="Arial"/>
                <a:cs typeface="Arial"/>
                <a:sym typeface="Arial"/>
              </a:rPr>
              <a:t>is</a:t>
            </a:r>
            <a:r>
              <a:rPr lang="vi-VN" sz="1600" dirty="0">
                <a:solidFill>
                  <a:schemeClr val="dk1"/>
                </a:solidFill>
                <a:latin typeface="Arial"/>
                <a:ea typeface="Arial"/>
                <a:cs typeface="Arial"/>
                <a:sym typeface="Arial"/>
              </a:rPr>
              <a:t> </a:t>
            </a:r>
            <a:r>
              <a:rPr lang="en-US" sz="1600" dirty="0">
                <a:solidFill>
                  <a:schemeClr val="dk1"/>
                </a:solidFill>
                <a:latin typeface="Arial"/>
                <a:ea typeface="Arial"/>
                <a:cs typeface="Arial"/>
                <a:sym typeface="Arial"/>
              </a:rPr>
              <a:t>prohibited from going abroad!  </a:t>
            </a:r>
            <a:endParaRPr sz="1600" dirty="0">
              <a:solidFill>
                <a:schemeClr val="dk1"/>
              </a:solidFill>
              <a:latin typeface="Arial"/>
              <a:ea typeface="Arial"/>
              <a:cs typeface="Arial"/>
              <a:sym typeface="Arial"/>
            </a:endParaRPr>
          </a:p>
          <a:p>
            <a:pPr marL="0" marR="0" lvl="0" indent="0" algn="l" rtl="0">
              <a:lnSpc>
                <a:spcPct val="150000"/>
              </a:lnSpc>
              <a:spcBef>
                <a:spcPts val="600"/>
              </a:spcBef>
              <a:spcAft>
                <a:spcPts val="0"/>
              </a:spcAft>
              <a:buNone/>
            </a:pPr>
            <a:r>
              <a:rPr lang="en-US" sz="1600" b="1" dirty="0">
                <a:solidFill>
                  <a:schemeClr val="dk1"/>
                </a:solidFill>
                <a:latin typeface="Arial"/>
                <a:ea typeface="Arial"/>
                <a:cs typeface="Arial"/>
                <a:sym typeface="Arial"/>
              </a:rPr>
              <a:t>Conclusion</a:t>
            </a:r>
            <a:r>
              <a:rPr lang="en-US" sz="1600" dirty="0">
                <a:solidFill>
                  <a:schemeClr val="dk1"/>
                </a:solidFill>
                <a:latin typeface="Arial"/>
                <a:ea typeface="Arial"/>
                <a:cs typeface="Arial"/>
                <a:sym typeface="Arial"/>
              </a:rPr>
              <a:t>: So, this big shark will be arrested!</a:t>
            </a:r>
            <a:endParaRPr sz="1400" dirty="0">
              <a:solidFill>
                <a:schemeClr val="dk1"/>
              </a:solidFill>
              <a:latin typeface="Arial"/>
              <a:ea typeface="Arial"/>
              <a:cs typeface="Arial"/>
              <a:sym typeface="Arial"/>
            </a:endParaRPr>
          </a:p>
        </p:txBody>
      </p:sp>
      <p:sp>
        <p:nvSpPr>
          <p:cNvPr id="406" name="Google Shape;406;p16"/>
          <p:cNvSpPr txBox="1"/>
          <p:nvPr/>
        </p:nvSpPr>
        <p:spPr>
          <a:xfrm>
            <a:off x="120219" y="6402160"/>
            <a:ext cx="7575981"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chemeClr val="dk1"/>
                </a:solidFill>
                <a:latin typeface="Arial"/>
                <a:ea typeface="Arial"/>
                <a:cs typeface="Arial"/>
                <a:sym typeface="Arial"/>
              </a:rPr>
              <a:t>Tip: Consider the relevance of the authority to the subject matter.  </a:t>
            </a:r>
            <a:endParaRPr sz="1600" dirty="0">
              <a:solidFill>
                <a:schemeClr val="dk1"/>
              </a:solidFill>
              <a:latin typeface="Arial"/>
              <a:ea typeface="Arial"/>
              <a:cs typeface="Arial"/>
              <a:sym typeface="Arial"/>
            </a:endParaRPr>
          </a:p>
        </p:txBody>
      </p:sp>
      <p:sp>
        <p:nvSpPr>
          <p:cNvPr id="4" name="Oval 3">
            <a:extLst>
              <a:ext uri="{FF2B5EF4-FFF2-40B4-BE49-F238E27FC236}">
                <a16:creationId xmlns:a16="http://schemas.microsoft.com/office/drawing/2014/main" id="{E62D936A-746B-107E-F822-D479BA842398}"/>
              </a:ext>
            </a:extLst>
          </p:cNvPr>
          <p:cNvSpPr/>
          <p:nvPr/>
        </p:nvSpPr>
        <p:spPr>
          <a:xfrm>
            <a:off x="296884" y="991652"/>
            <a:ext cx="2030680" cy="7507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425;p17">
            <a:extLst>
              <a:ext uri="{FF2B5EF4-FFF2-40B4-BE49-F238E27FC236}">
                <a16:creationId xmlns:a16="http://schemas.microsoft.com/office/drawing/2014/main" id="{9746991A-7189-24F5-D897-77B1CC4CDE92}"/>
              </a:ext>
            </a:extLst>
          </p:cNvPr>
          <p:cNvSpPr txBox="1"/>
          <p:nvPr/>
        </p:nvSpPr>
        <p:spPr>
          <a:xfrm>
            <a:off x="4370120" y="4337121"/>
            <a:ext cx="2381443" cy="40011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000" b="1" dirty="0">
                <a:solidFill>
                  <a:schemeClr val="dk1"/>
                </a:solidFill>
                <a:latin typeface="Arial"/>
                <a:ea typeface="Arial"/>
                <a:cs typeface="Arial"/>
                <a:sym typeface="Arial"/>
              </a:rPr>
              <a:t>strong or weak </a:t>
            </a:r>
            <a:endParaRPr sz="1600" b="1" dirty="0">
              <a:solidFill>
                <a:schemeClr val="dk1"/>
              </a:solidFill>
              <a:latin typeface="Arial"/>
              <a:ea typeface="Arial"/>
              <a:cs typeface="Arial"/>
              <a:sym typeface="Arial"/>
            </a:endParaRPr>
          </a:p>
        </p:txBody>
      </p:sp>
      <p:sp>
        <p:nvSpPr>
          <p:cNvPr id="3" name="Google Shape;426;p17">
            <a:extLst>
              <a:ext uri="{FF2B5EF4-FFF2-40B4-BE49-F238E27FC236}">
                <a16:creationId xmlns:a16="http://schemas.microsoft.com/office/drawing/2014/main" id="{28857D68-2CE0-020E-58EA-F3CF2E919E62}"/>
              </a:ext>
            </a:extLst>
          </p:cNvPr>
          <p:cNvSpPr txBox="1"/>
          <p:nvPr/>
        </p:nvSpPr>
        <p:spPr>
          <a:xfrm>
            <a:off x="6612791" y="4346815"/>
            <a:ext cx="4114800" cy="40011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000" b="1" dirty="0">
                <a:solidFill>
                  <a:schemeClr val="dk1"/>
                </a:solidFill>
                <a:latin typeface="Arial"/>
                <a:ea typeface="Arial"/>
                <a:cs typeface="Arial"/>
                <a:sym typeface="Arial"/>
              </a:rPr>
              <a:t>cogent or </a:t>
            </a:r>
            <a:r>
              <a:rPr lang="en-US" sz="2000" b="1" dirty="0" err="1">
                <a:solidFill>
                  <a:schemeClr val="dk1"/>
                </a:solidFill>
                <a:latin typeface="Arial"/>
                <a:ea typeface="Arial"/>
                <a:cs typeface="Arial"/>
                <a:sym typeface="Arial"/>
              </a:rPr>
              <a:t>uncogent</a:t>
            </a:r>
            <a:r>
              <a:rPr lang="en-US" sz="2000" b="1" dirty="0">
                <a:solidFill>
                  <a:schemeClr val="dk1"/>
                </a:solidFill>
                <a:latin typeface="Arial"/>
                <a:ea typeface="Arial"/>
                <a:cs typeface="Arial"/>
                <a:sym typeface="Arial"/>
              </a:rPr>
              <a:t> </a:t>
            </a:r>
            <a:endParaRPr sz="1600" b="1" dirty="0">
              <a:solidFill>
                <a:schemeClr val="dk1"/>
              </a:solidFill>
              <a:latin typeface="Arial"/>
              <a:ea typeface="Arial"/>
              <a:cs typeface="Arial"/>
              <a:sym typeface="Arial"/>
            </a:endParaRPr>
          </a:p>
        </p:txBody>
      </p:sp>
      <p:cxnSp>
        <p:nvCxnSpPr>
          <p:cNvPr id="5" name="Google Shape;362;p13">
            <a:extLst>
              <a:ext uri="{FF2B5EF4-FFF2-40B4-BE49-F238E27FC236}">
                <a16:creationId xmlns:a16="http://schemas.microsoft.com/office/drawing/2014/main" id="{3BD53946-C838-34C7-871F-C233298F3A3F}"/>
              </a:ext>
            </a:extLst>
          </p:cNvPr>
          <p:cNvCxnSpPr>
            <a:cxnSpLocks/>
          </p:cNvCxnSpPr>
          <p:nvPr/>
        </p:nvCxnSpPr>
        <p:spPr>
          <a:xfrm flipV="1">
            <a:off x="5678129" y="4737231"/>
            <a:ext cx="619432" cy="9694"/>
          </a:xfrm>
          <a:prstGeom prst="straightConnector1">
            <a:avLst/>
          </a:prstGeom>
          <a:noFill/>
          <a:ln w="28575" cap="flat" cmpd="sng">
            <a:solidFill>
              <a:srgbClr val="C00000"/>
            </a:solidFill>
            <a:prstDash val="solid"/>
            <a:round/>
            <a:headEnd type="none" w="sm" len="sm"/>
            <a:tailEnd type="none" w="sm" len="sm"/>
          </a:ln>
        </p:spPr>
      </p:cxn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23" name="Google Shape;423;p17"/>
          <p:cNvSpPr/>
          <p:nvPr/>
        </p:nvSpPr>
        <p:spPr>
          <a:xfrm>
            <a:off x="448732" y="3906178"/>
            <a:ext cx="8523303" cy="2008387"/>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lvl="0">
              <a:lnSpc>
                <a:spcPct val="150000"/>
              </a:lnSpc>
            </a:pPr>
            <a:r>
              <a:rPr lang="en-US" sz="2000" b="1" dirty="0">
                <a:solidFill>
                  <a:schemeClr val="dk1"/>
                </a:solidFill>
                <a:latin typeface="Times New Roman"/>
                <a:ea typeface="Times New Roman"/>
                <a:cs typeface="Times New Roman"/>
                <a:sym typeface="Times New Roman"/>
              </a:rPr>
              <a:t>P</a:t>
            </a:r>
            <a:r>
              <a:rPr lang="en-US" sz="2000" dirty="0">
                <a:solidFill>
                  <a:schemeClr val="dk1"/>
                </a:solidFill>
                <a:latin typeface="Times New Roman"/>
                <a:ea typeface="Times New Roman"/>
                <a:cs typeface="Times New Roman"/>
                <a:sym typeface="Times New Roman"/>
              </a:rPr>
              <a:t>. According to </a:t>
            </a:r>
            <a:r>
              <a:rPr lang="en-US" sz="2000" b="1" dirty="0" err="1">
                <a:solidFill>
                  <a:schemeClr val="dk1"/>
                </a:solidFill>
                <a:latin typeface="Times New Roman"/>
                <a:ea typeface="Times New Roman"/>
                <a:cs typeface="Times New Roman"/>
                <a:sym typeface="Times New Roman"/>
              </a:rPr>
              <a:t>Tuoitre</a:t>
            </a:r>
            <a:r>
              <a:rPr lang="en-US" sz="2000" b="1" dirty="0">
                <a:solidFill>
                  <a:schemeClr val="dk1"/>
                </a:solidFill>
                <a:latin typeface="Times New Roman"/>
                <a:ea typeface="Times New Roman"/>
                <a:cs typeface="Times New Roman"/>
                <a:sym typeface="Times New Roman"/>
              </a:rPr>
              <a:t> Online</a:t>
            </a:r>
            <a:r>
              <a:rPr lang="en-US" sz="2000" dirty="0">
                <a:solidFill>
                  <a:schemeClr val="dk1"/>
                </a:solidFill>
                <a:latin typeface="Times New Roman"/>
                <a:ea typeface="Times New Roman"/>
                <a:cs typeface="Times New Roman"/>
                <a:sym typeface="Times New Roman"/>
              </a:rPr>
              <a:t>, </a:t>
            </a:r>
            <a:r>
              <a:rPr lang="vi-VN" sz="2000" dirty="0">
                <a:solidFill>
                  <a:schemeClr val="dk1"/>
                </a:solidFill>
                <a:latin typeface="Times New Roman"/>
                <a:ea typeface="Times New Roman"/>
                <a:cs typeface="Times New Roman"/>
                <a:sym typeface="Times New Roman"/>
              </a:rPr>
              <a:t>Tô Vĩ Hoàn </a:t>
            </a:r>
            <a:r>
              <a:rPr lang="en-US" sz="2000" dirty="0">
                <a:solidFill>
                  <a:schemeClr val="dk1"/>
                </a:solidFill>
                <a:latin typeface="Times New Roman"/>
                <a:ea typeface="Times New Roman"/>
                <a:cs typeface="Times New Roman"/>
                <a:sym typeface="Times New Roman"/>
              </a:rPr>
              <a:t>was fined 7.5 million VND for his</a:t>
            </a:r>
            <a:r>
              <a:rPr lang="vi-VN" sz="2000" dirty="0">
                <a:solidFill>
                  <a:schemeClr val="dk1"/>
                </a:solidFill>
                <a:latin typeface="Times New Roman"/>
                <a:ea typeface="Times New Roman"/>
                <a:cs typeface="Times New Roman"/>
                <a:sym typeface="Times New Roman"/>
              </a:rPr>
              <a:t> </a:t>
            </a:r>
            <a:r>
              <a:rPr lang="en-US" sz="2000" dirty="0">
                <a:solidFill>
                  <a:schemeClr val="dk1"/>
                </a:solidFill>
                <a:latin typeface="Times New Roman"/>
                <a:ea typeface="Times New Roman"/>
                <a:cs typeface="Times New Roman"/>
                <a:sym typeface="Times New Roman"/>
              </a:rPr>
              <a:t>fake news about </a:t>
            </a:r>
            <a:r>
              <a:rPr lang="en-US" sz="2000" dirty="0" err="1">
                <a:solidFill>
                  <a:schemeClr val="dk1"/>
                </a:solidFill>
                <a:latin typeface="Times New Roman"/>
                <a:ea typeface="Times New Roman"/>
                <a:cs typeface="Times New Roman"/>
                <a:sym typeface="Times New Roman"/>
              </a:rPr>
              <a:t>Vingroup</a:t>
            </a:r>
            <a:r>
              <a:rPr lang="en-US" sz="2000" dirty="0">
                <a:solidFill>
                  <a:schemeClr val="dk1"/>
                </a:solidFill>
                <a:latin typeface="Times New Roman"/>
                <a:ea typeface="Times New Roman"/>
                <a:cs typeface="Times New Roman"/>
                <a:sym typeface="Times New Roman"/>
              </a:rPr>
              <a:t> CEO.</a:t>
            </a:r>
            <a:r>
              <a:rPr lang="vi-VN" sz="2000" dirty="0">
                <a:solidFill>
                  <a:schemeClr val="dk1"/>
                </a:solidFill>
                <a:latin typeface="Times New Roman"/>
                <a:ea typeface="Times New Roman"/>
                <a:cs typeface="Times New Roman"/>
                <a:sym typeface="Times New Roman"/>
              </a:rPr>
              <a:t> </a:t>
            </a:r>
            <a:endParaRPr lang="en-US" sz="2000" dirty="0">
              <a:solidFill>
                <a:schemeClr val="dk1"/>
              </a:solidFill>
              <a:latin typeface="Times New Roman"/>
              <a:ea typeface="Times New Roman"/>
              <a:cs typeface="Times New Roman"/>
              <a:sym typeface="Times New Roman"/>
            </a:endParaRPr>
          </a:p>
          <a:p>
            <a:pPr lvl="0">
              <a:lnSpc>
                <a:spcPct val="150000"/>
              </a:lnSpc>
            </a:pPr>
            <a:r>
              <a:rPr lang="en-US" sz="2000" b="1" dirty="0">
                <a:solidFill>
                  <a:schemeClr val="dk1"/>
                </a:solidFill>
                <a:latin typeface="Times New Roman"/>
                <a:ea typeface="Times New Roman"/>
                <a:cs typeface="Times New Roman"/>
                <a:sym typeface="Times New Roman"/>
              </a:rPr>
              <a:t>C.</a:t>
            </a:r>
            <a:r>
              <a:rPr lang="en-US" sz="2000" dirty="0">
                <a:solidFill>
                  <a:schemeClr val="dk1"/>
                </a:solidFill>
                <a:latin typeface="Times New Roman"/>
                <a:ea typeface="Times New Roman"/>
                <a:cs typeface="Times New Roman"/>
                <a:sym typeface="Times New Roman"/>
              </a:rPr>
              <a:t> So, we should be careful about sources of news and should not share unverified news.  </a:t>
            </a:r>
            <a:endParaRPr dirty="0"/>
          </a:p>
        </p:txBody>
      </p:sp>
      <p:sp>
        <p:nvSpPr>
          <p:cNvPr id="425" name="Google Shape;425;p17"/>
          <p:cNvSpPr txBox="1"/>
          <p:nvPr/>
        </p:nvSpPr>
        <p:spPr>
          <a:xfrm>
            <a:off x="4347695" y="5924267"/>
            <a:ext cx="2381443" cy="40011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000" b="1" dirty="0">
                <a:solidFill>
                  <a:schemeClr val="dk1"/>
                </a:solidFill>
                <a:latin typeface="Arial"/>
                <a:ea typeface="Arial"/>
                <a:cs typeface="Arial"/>
                <a:sym typeface="Arial"/>
              </a:rPr>
              <a:t>strong or weak </a:t>
            </a:r>
            <a:endParaRPr sz="1600" b="1" dirty="0">
              <a:solidFill>
                <a:schemeClr val="dk1"/>
              </a:solidFill>
              <a:latin typeface="Arial"/>
              <a:ea typeface="Arial"/>
              <a:cs typeface="Arial"/>
              <a:sym typeface="Arial"/>
            </a:endParaRPr>
          </a:p>
        </p:txBody>
      </p:sp>
      <p:sp>
        <p:nvSpPr>
          <p:cNvPr id="426" name="Google Shape;426;p17"/>
          <p:cNvSpPr txBox="1"/>
          <p:nvPr/>
        </p:nvSpPr>
        <p:spPr>
          <a:xfrm>
            <a:off x="6590366" y="5933961"/>
            <a:ext cx="4114800" cy="40011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000" b="1" dirty="0">
                <a:solidFill>
                  <a:schemeClr val="dk1"/>
                </a:solidFill>
                <a:latin typeface="Arial"/>
                <a:ea typeface="Arial"/>
                <a:cs typeface="Arial"/>
                <a:sym typeface="Arial"/>
              </a:rPr>
              <a:t>cogent or </a:t>
            </a:r>
            <a:r>
              <a:rPr lang="en-US" sz="2000" b="1" dirty="0" err="1">
                <a:solidFill>
                  <a:schemeClr val="dk1"/>
                </a:solidFill>
                <a:latin typeface="Arial"/>
                <a:ea typeface="Arial"/>
                <a:cs typeface="Arial"/>
                <a:sym typeface="Arial"/>
              </a:rPr>
              <a:t>uncogent</a:t>
            </a:r>
            <a:r>
              <a:rPr lang="en-US" sz="2000" b="1" dirty="0">
                <a:solidFill>
                  <a:schemeClr val="dk1"/>
                </a:solidFill>
                <a:latin typeface="Arial"/>
                <a:ea typeface="Arial"/>
                <a:cs typeface="Arial"/>
                <a:sym typeface="Arial"/>
              </a:rPr>
              <a:t> </a:t>
            </a:r>
            <a:endParaRPr sz="1600" b="1"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51225DE4-40CB-1E62-63A9-A57930EF6C96}"/>
              </a:ext>
            </a:extLst>
          </p:cNvPr>
          <p:cNvPicPr>
            <a:picLocks noChangeAspect="1"/>
          </p:cNvPicPr>
          <p:nvPr/>
        </p:nvPicPr>
        <p:blipFill>
          <a:blip r:embed="rId3"/>
          <a:stretch>
            <a:fillRect/>
          </a:stretch>
        </p:blipFill>
        <p:spPr>
          <a:xfrm>
            <a:off x="274956" y="1136897"/>
            <a:ext cx="4573030" cy="2440738"/>
          </a:xfrm>
          <a:prstGeom prst="rect">
            <a:avLst/>
          </a:prstGeom>
        </p:spPr>
      </p:pic>
      <p:pic>
        <p:nvPicPr>
          <p:cNvPr id="5" name="Picture 4">
            <a:extLst>
              <a:ext uri="{FF2B5EF4-FFF2-40B4-BE49-F238E27FC236}">
                <a16:creationId xmlns:a16="http://schemas.microsoft.com/office/drawing/2014/main" id="{74DC3C64-8000-680D-F4FF-C9493E38A214}"/>
              </a:ext>
            </a:extLst>
          </p:cNvPr>
          <p:cNvPicPr>
            <a:picLocks noChangeAspect="1"/>
          </p:cNvPicPr>
          <p:nvPr/>
        </p:nvPicPr>
        <p:blipFill>
          <a:blip r:embed="rId4"/>
          <a:stretch>
            <a:fillRect/>
          </a:stretch>
        </p:blipFill>
        <p:spPr>
          <a:xfrm>
            <a:off x="4966203" y="1210092"/>
            <a:ext cx="3872996" cy="2400617"/>
          </a:xfrm>
          <a:prstGeom prst="rect">
            <a:avLst/>
          </a:prstGeom>
        </p:spPr>
      </p:pic>
      <p:cxnSp>
        <p:nvCxnSpPr>
          <p:cNvPr id="22" name="Google Shape;362;p13">
            <a:extLst>
              <a:ext uri="{FF2B5EF4-FFF2-40B4-BE49-F238E27FC236}">
                <a16:creationId xmlns:a16="http://schemas.microsoft.com/office/drawing/2014/main" id="{32910289-283F-1FF0-1752-37BF30C55C40}"/>
              </a:ext>
            </a:extLst>
          </p:cNvPr>
          <p:cNvCxnSpPr>
            <a:cxnSpLocks/>
          </p:cNvCxnSpPr>
          <p:nvPr/>
        </p:nvCxnSpPr>
        <p:spPr>
          <a:xfrm>
            <a:off x="4453247" y="6334079"/>
            <a:ext cx="789478" cy="0"/>
          </a:xfrm>
          <a:prstGeom prst="straightConnector1">
            <a:avLst/>
          </a:prstGeom>
          <a:noFill/>
          <a:ln w="28575" cap="flat" cmpd="sng">
            <a:solidFill>
              <a:srgbClr val="C00000"/>
            </a:solidFill>
            <a:prstDash val="solid"/>
            <a:round/>
            <a:headEnd type="none" w="sm" len="sm"/>
            <a:tailEnd type="none" w="sm" len="sm"/>
          </a:ln>
        </p:spPr>
      </p:cxnSp>
      <p:cxnSp>
        <p:nvCxnSpPr>
          <p:cNvPr id="24" name="Google Shape;362;p13">
            <a:extLst>
              <a:ext uri="{FF2B5EF4-FFF2-40B4-BE49-F238E27FC236}">
                <a16:creationId xmlns:a16="http://schemas.microsoft.com/office/drawing/2014/main" id="{1CD9C187-1EB4-0245-79D5-E1F342E81FC6}"/>
              </a:ext>
            </a:extLst>
          </p:cNvPr>
          <p:cNvCxnSpPr>
            <a:cxnSpLocks/>
          </p:cNvCxnSpPr>
          <p:nvPr/>
        </p:nvCxnSpPr>
        <p:spPr>
          <a:xfrm>
            <a:off x="6729138" y="6334079"/>
            <a:ext cx="789478" cy="0"/>
          </a:xfrm>
          <a:prstGeom prst="straightConnector1">
            <a:avLst/>
          </a:prstGeom>
          <a:noFill/>
          <a:ln w="28575" cap="flat" cmpd="sng">
            <a:solidFill>
              <a:srgbClr val="C00000"/>
            </a:solidFill>
            <a:prstDash val="solid"/>
            <a:round/>
            <a:headEnd type="none" w="sm" len="sm"/>
            <a:tailEnd type="none" w="sm" len="sm"/>
          </a:ln>
        </p:spPr>
      </p:cxnSp>
      <p:sp>
        <p:nvSpPr>
          <p:cNvPr id="2" name="Google Shape;403;p16">
            <a:extLst>
              <a:ext uri="{FF2B5EF4-FFF2-40B4-BE49-F238E27FC236}">
                <a16:creationId xmlns:a16="http://schemas.microsoft.com/office/drawing/2014/main" id="{6D586A72-8A5D-5485-D50B-767D1DB03746}"/>
              </a:ext>
            </a:extLst>
          </p:cNvPr>
          <p:cNvSpPr txBox="1"/>
          <p:nvPr/>
        </p:nvSpPr>
        <p:spPr>
          <a:xfrm>
            <a:off x="448732" y="622320"/>
            <a:ext cx="839046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Task: Evaluate the conclusion </a:t>
            </a:r>
            <a:endParaRPr/>
          </a:p>
        </p:txBody>
      </p:sp>
      <p:sp>
        <p:nvSpPr>
          <p:cNvPr id="4" name="Google Shape;404;p16">
            <a:extLst>
              <a:ext uri="{FF2B5EF4-FFF2-40B4-BE49-F238E27FC236}">
                <a16:creationId xmlns:a16="http://schemas.microsoft.com/office/drawing/2014/main" id="{2F2251AF-0839-037D-E62D-F12F6543439F}"/>
              </a:ext>
            </a:extLst>
          </p:cNvPr>
          <p:cNvSpPr txBox="1"/>
          <p:nvPr/>
        </p:nvSpPr>
        <p:spPr>
          <a:xfrm>
            <a:off x="448732" y="89972"/>
            <a:ext cx="822960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a:solidFill>
                  <a:schemeClr val="dk2"/>
                </a:solidFill>
                <a:latin typeface="Lucida Sans"/>
                <a:ea typeface="Lucida Sans"/>
                <a:cs typeface="Lucida Sans"/>
                <a:sym typeface="Lucida Sans"/>
              </a:rPr>
              <a:t>3. Argument from authority </a:t>
            </a:r>
            <a:endParaRPr/>
          </a:p>
        </p:txBody>
      </p:sp>
      <p:sp>
        <p:nvSpPr>
          <p:cNvPr id="6" name="Oval 5">
            <a:extLst>
              <a:ext uri="{FF2B5EF4-FFF2-40B4-BE49-F238E27FC236}">
                <a16:creationId xmlns:a16="http://schemas.microsoft.com/office/drawing/2014/main" id="{5F2DA85F-CB7D-CB00-64B1-1A7622C2636D}"/>
              </a:ext>
            </a:extLst>
          </p:cNvPr>
          <p:cNvSpPr/>
          <p:nvPr/>
        </p:nvSpPr>
        <p:spPr>
          <a:xfrm>
            <a:off x="156739" y="1008666"/>
            <a:ext cx="1581948" cy="750701"/>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18"/>
          <p:cNvSpPr txBox="1"/>
          <p:nvPr/>
        </p:nvSpPr>
        <p:spPr>
          <a:xfrm>
            <a:off x="464128" y="199135"/>
            <a:ext cx="8229600" cy="63976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2"/>
                </a:solidFill>
                <a:latin typeface="Lucida Sans"/>
                <a:ea typeface="Lucida Sans"/>
                <a:cs typeface="Lucida Sans"/>
                <a:sym typeface="Lucida Sans"/>
              </a:rPr>
              <a:t>4. Causal argument </a:t>
            </a:r>
            <a:endParaRPr/>
          </a:p>
        </p:txBody>
      </p:sp>
      <p:sp>
        <p:nvSpPr>
          <p:cNvPr id="435" name="Google Shape;435;p18"/>
          <p:cNvSpPr/>
          <p:nvPr/>
        </p:nvSpPr>
        <p:spPr>
          <a:xfrm>
            <a:off x="1354282" y="1029203"/>
            <a:ext cx="7332518" cy="1421887"/>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sz="2400" dirty="0">
                <a:solidFill>
                  <a:schemeClr val="dk1"/>
                </a:solidFill>
                <a:latin typeface="Times New Roman"/>
                <a:ea typeface="Times New Roman"/>
                <a:cs typeface="Times New Roman"/>
                <a:sym typeface="Times New Roman"/>
              </a:rPr>
              <a:t>My critical thinking students attend class and stay in Teams till the end of the lesson. Clearly, they like to learn Critical Thinking. </a:t>
            </a:r>
            <a:endParaRPr dirty="0"/>
          </a:p>
        </p:txBody>
      </p:sp>
      <p:sp>
        <p:nvSpPr>
          <p:cNvPr id="436" name="Google Shape;436;p18"/>
          <p:cNvSpPr/>
          <p:nvPr/>
        </p:nvSpPr>
        <p:spPr>
          <a:xfrm>
            <a:off x="1354282" y="2742647"/>
            <a:ext cx="7332518" cy="830956"/>
          </a:xfrm>
          <a:prstGeom prst="rect">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Times New Roman"/>
                <a:ea typeface="Times New Roman"/>
                <a:cs typeface="Times New Roman"/>
                <a:sym typeface="Times New Roman"/>
              </a:rPr>
              <a:t>Honestly, we just log in Teams then play games in our laptop.</a:t>
            </a:r>
            <a:r>
              <a:rPr lang="en-US" sz="2000" dirty="0">
                <a:solidFill>
                  <a:schemeClr val="dk1"/>
                </a:solidFill>
                <a:latin typeface="Times New Roman"/>
                <a:ea typeface="Times New Roman"/>
                <a:cs typeface="Times New Roman"/>
                <a:sym typeface="Times New Roman"/>
              </a:rPr>
              <a:t>  </a:t>
            </a:r>
            <a:endParaRPr dirty="0"/>
          </a:p>
        </p:txBody>
      </p:sp>
      <p:pic>
        <p:nvPicPr>
          <p:cNvPr id="437" name="Google Shape;437;p18"/>
          <p:cNvPicPr preferRelativeResize="0"/>
          <p:nvPr/>
        </p:nvPicPr>
        <p:blipFill rotWithShape="1">
          <a:blip r:embed="rId3">
            <a:alphaModFix/>
          </a:blip>
          <a:srcRect/>
          <a:stretch/>
        </p:blipFill>
        <p:spPr>
          <a:xfrm>
            <a:off x="309866" y="2495253"/>
            <a:ext cx="629948" cy="975709"/>
          </a:xfrm>
          <a:prstGeom prst="rect">
            <a:avLst/>
          </a:prstGeom>
          <a:noFill/>
          <a:ln>
            <a:noFill/>
          </a:ln>
        </p:spPr>
      </p:pic>
      <p:sp>
        <p:nvSpPr>
          <p:cNvPr id="438" name="Google Shape;438;p18"/>
          <p:cNvSpPr/>
          <p:nvPr/>
        </p:nvSpPr>
        <p:spPr>
          <a:xfrm>
            <a:off x="4965123" y="2163066"/>
            <a:ext cx="152400" cy="268939"/>
          </a:xfrm>
          <a:prstGeom prst="downArrow">
            <a:avLst>
              <a:gd name="adj1" fmla="val 50000"/>
              <a:gd name="adj2" fmla="val 50000"/>
            </a:avLst>
          </a:prstGeom>
          <a:solidFill>
            <a:schemeClr val="accent1"/>
          </a:solidFill>
          <a:ln w="25400" cap="flat" cmpd="sng">
            <a:solidFill>
              <a:srgbClr val="3681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39" name="Google Shape;439;p18"/>
          <p:cNvSpPr/>
          <p:nvPr/>
        </p:nvSpPr>
        <p:spPr>
          <a:xfrm>
            <a:off x="1354282" y="4413055"/>
            <a:ext cx="7332518" cy="1421887"/>
          </a:xfrm>
          <a:prstGeom prst="rect">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sz="2400" dirty="0">
                <a:solidFill>
                  <a:schemeClr val="dk1"/>
                </a:solidFill>
                <a:latin typeface="Times New Roman"/>
                <a:ea typeface="Times New Roman"/>
                <a:cs typeface="Times New Roman"/>
                <a:sym typeface="Times New Roman"/>
              </a:rPr>
              <a:t>My critical thinking students attend class and stay in Teams till the end of the lesson. So</a:t>
            </a:r>
            <a:r>
              <a:rPr lang="en-US" sz="2400" i="1" dirty="0">
                <a:solidFill>
                  <a:schemeClr val="dk1"/>
                </a:solidFill>
                <a:latin typeface="Times New Roman"/>
                <a:ea typeface="Times New Roman"/>
                <a:cs typeface="Times New Roman"/>
                <a:sym typeface="Times New Roman"/>
              </a:rPr>
              <a:t> I assume</a:t>
            </a:r>
            <a:r>
              <a:rPr lang="en-US" sz="2400" dirty="0">
                <a:solidFill>
                  <a:schemeClr val="dk1"/>
                </a:solidFill>
                <a:latin typeface="Times New Roman"/>
                <a:ea typeface="Times New Roman"/>
                <a:cs typeface="Times New Roman"/>
                <a:sym typeface="Times New Roman"/>
              </a:rPr>
              <a:t> they </a:t>
            </a:r>
            <a:r>
              <a:rPr lang="en-US" sz="2400" i="1" dirty="0">
                <a:solidFill>
                  <a:schemeClr val="dk1"/>
                </a:solidFill>
                <a:latin typeface="Times New Roman"/>
                <a:ea typeface="Times New Roman"/>
                <a:cs typeface="Times New Roman"/>
                <a:sym typeface="Times New Roman"/>
              </a:rPr>
              <a:t>possibly</a:t>
            </a:r>
            <a:r>
              <a:rPr lang="en-US" sz="2400" dirty="0">
                <a:solidFill>
                  <a:schemeClr val="dk1"/>
                </a:solidFill>
                <a:latin typeface="Times New Roman"/>
                <a:ea typeface="Times New Roman"/>
                <a:cs typeface="Times New Roman"/>
                <a:sym typeface="Times New Roman"/>
              </a:rPr>
              <a:t> like to learn Critical Thinking. </a:t>
            </a:r>
            <a:endParaRPr dirty="0"/>
          </a:p>
        </p:txBody>
      </p:sp>
      <p:sp>
        <p:nvSpPr>
          <p:cNvPr id="440" name="Google Shape;440;p18"/>
          <p:cNvSpPr/>
          <p:nvPr/>
        </p:nvSpPr>
        <p:spPr>
          <a:xfrm>
            <a:off x="4888923" y="3664200"/>
            <a:ext cx="152400" cy="268939"/>
          </a:xfrm>
          <a:prstGeom prst="downArrow">
            <a:avLst>
              <a:gd name="adj1" fmla="val 50000"/>
              <a:gd name="adj2" fmla="val 50000"/>
            </a:avLst>
          </a:prstGeom>
          <a:solidFill>
            <a:schemeClr val="accent1"/>
          </a:solidFill>
          <a:ln w="25400" cap="flat" cmpd="sng">
            <a:solidFill>
              <a:srgbClr val="3681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41" name="Google Shape;441;p18"/>
          <p:cNvSpPr/>
          <p:nvPr/>
        </p:nvSpPr>
        <p:spPr>
          <a:xfrm>
            <a:off x="7543800" y="2166704"/>
            <a:ext cx="975360" cy="453849"/>
          </a:xfrm>
          <a:prstGeom prst="rect">
            <a:avLst/>
          </a:prstGeom>
          <a:solidFill>
            <a:schemeClr val="accent1"/>
          </a:solidFill>
          <a:ln w="25400" cap="flat" cmpd="sng">
            <a:solidFill>
              <a:srgbClr val="3681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weak</a:t>
            </a:r>
            <a:endParaRPr/>
          </a:p>
        </p:txBody>
      </p:sp>
      <p:pic>
        <p:nvPicPr>
          <p:cNvPr id="442" name="Google Shape;442;p18"/>
          <p:cNvPicPr preferRelativeResize="0"/>
          <p:nvPr/>
        </p:nvPicPr>
        <p:blipFill rotWithShape="1">
          <a:blip r:embed="rId4">
            <a:alphaModFix/>
          </a:blip>
          <a:srcRect/>
          <a:stretch/>
        </p:blipFill>
        <p:spPr>
          <a:xfrm>
            <a:off x="193834" y="4373305"/>
            <a:ext cx="745980" cy="1019565"/>
          </a:xfrm>
          <a:prstGeom prst="rect">
            <a:avLst/>
          </a:prstGeom>
          <a:noFill/>
          <a:ln>
            <a:noFill/>
          </a:ln>
        </p:spPr>
      </p:pic>
      <p:pic>
        <p:nvPicPr>
          <p:cNvPr id="443" name="Google Shape;443;p18"/>
          <p:cNvPicPr preferRelativeResize="0"/>
          <p:nvPr/>
        </p:nvPicPr>
        <p:blipFill rotWithShape="1">
          <a:blip r:embed="rId5">
            <a:alphaModFix/>
          </a:blip>
          <a:srcRect/>
          <a:stretch/>
        </p:blipFill>
        <p:spPr>
          <a:xfrm>
            <a:off x="-13645" y="960991"/>
            <a:ext cx="1276969" cy="1202075"/>
          </a:xfrm>
          <a:prstGeom prst="rect">
            <a:avLst/>
          </a:prstGeom>
          <a:noFill/>
          <a:ln>
            <a:noFill/>
          </a:ln>
        </p:spPr>
      </p:pic>
      <p:sp>
        <p:nvSpPr>
          <p:cNvPr id="444" name="Google Shape;444;p18"/>
          <p:cNvSpPr txBox="1"/>
          <p:nvPr/>
        </p:nvSpPr>
        <p:spPr>
          <a:xfrm>
            <a:off x="309866" y="5934711"/>
            <a:ext cx="8683336" cy="92328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b="1" dirty="0">
                <a:solidFill>
                  <a:schemeClr val="dk1"/>
                </a:solidFill>
                <a:latin typeface="Arial"/>
                <a:ea typeface="Arial"/>
                <a:cs typeface="Arial"/>
                <a:sym typeface="Arial"/>
              </a:rPr>
              <a:t>Tips: </a:t>
            </a:r>
            <a:r>
              <a:rPr lang="en-US" sz="1800" dirty="0">
                <a:solidFill>
                  <a:schemeClr val="dk1"/>
                </a:solidFill>
                <a:latin typeface="Arial"/>
                <a:ea typeface="Arial"/>
                <a:cs typeface="Arial"/>
                <a:sym typeface="Arial"/>
              </a:rPr>
              <a:t>When concluding from correlation, make sure to use appropriate induction indicators.</a:t>
            </a:r>
            <a:endParaRPr sz="1800" dirty="0">
              <a:solidFill>
                <a:schemeClr val="dk1"/>
              </a:solidFill>
              <a:latin typeface="Arial"/>
              <a:ea typeface="Arial"/>
              <a:cs typeface="Arial"/>
              <a:sym typeface="Arial"/>
            </a:endParaRPr>
          </a:p>
        </p:txBody>
      </p:sp>
      <p:sp>
        <p:nvSpPr>
          <p:cNvPr id="2" name="Google Shape;441;p18">
            <a:extLst>
              <a:ext uri="{FF2B5EF4-FFF2-40B4-BE49-F238E27FC236}">
                <a16:creationId xmlns:a16="http://schemas.microsoft.com/office/drawing/2014/main" id="{73903F9B-BD3B-620D-D483-B35971F4FCA4}"/>
              </a:ext>
            </a:extLst>
          </p:cNvPr>
          <p:cNvSpPr/>
          <p:nvPr/>
        </p:nvSpPr>
        <p:spPr>
          <a:xfrm>
            <a:off x="7543800" y="5374948"/>
            <a:ext cx="975360" cy="453849"/>
          </a:xfrm>
          <a:prstGeom prst="rect">
            <a:avLst/>
          </a:prstGeom>
          <a:solidFill>
            <a:schemeClr val="accent1"/>
          </a:solidFill>
          <a:ln w="25400" cap="flat" cmpd="sng">
            <a:solidFill>
              <a:srgbClr val="3681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Arial"/>
                <a:ea typeface="Arial"/>
                <a:cs typeface="Arial"/>
                <a:sym typeface="Arial"/>
              </a:rPr>
              <a:t>strong</a:t>
            </a:r>
            <a:endParaRPr dirty="0"/>
          </a:p>
        </p:txBody>
      </p:sp>
      <p:sp>
        <p:nvSpPr>
          <p:cNvPr id="3" name="Oval 2">
            <a:extLst>
              <a:ext uri="{FF2B5EF4-FFF2-40B4-BE49-F238E27FC236}">
                <a16:creationId xmlns:a16="http://schemas.microsoft.com/office/drawing/2014/main" id="{DD9F8535-5502-E1A8-66B1-8F1D55316B0E}"/>
              </a:ext>
            </a:extLst>
          </p:cNvPr>
          <p:cNvSpPr/>
          <p:nvPr/>
        </p:nvSpPr>
        <p:spPr>
          <a:xfrm>
            <a:off x="5342164" y="1401181"/>
            <a:ext cx="1064240" cy="7507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19"/>
          <p:cNvSpPr txBox="1"/>
          <p:nvPr/>
        </p:nvSpPr>
        <p:spPr>
          <a:xfrm>
            <a:off x="457200" y="97334"/>
            <a:ext cx="8229600" cy="63976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2"/>
                </a:solidFill>
                <a:latin typeface="Lucida Sans"/>
                <a:ea typeface="Lucida Sans"/>
                <a:cs typeface="Lucida Sans"/>
                <a:sym typeface="Lucida Sans"/>
              </a:rPr>
              <a:t>5. Statistical argument </a:t>
            </a:r>
            <a:endParaRPr/>
          </a:p>
        </p:txBody>
      </p:sp>
      <p:sp>
        <p:nvSpPr>
          <p:cNvPr id="452" name="Google Shape;452;p19"/>
          <p:cNvSpPr/>
          <p:nvPr/>
        </p:nvSpPr>
        <p:spPr>
          <a:xfrm>
            <a:off x="304800" y="685800"/>
            <a:ext cx="8382000" cy="1532687"/>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sz="2400" dirty="0">
                <a:solidFill>
                  <a:schemeClr val="dk1"/>
                </a:solidFill>
                <a:latin typeface="Times New Roman"/>
                <a:ea typeface="Times New Roman"/>
                <a:cs typeface="Times New Roman"/>
                <a:sym typeface="Times New Roman"/>
              </a:rPr>
              <a:t>Last year only </a:t>
            </a:r>
            <a:r>
              <a:rPr lang="en-US" sz="2400" dirty="0">
                <a:solidFill>
                  <a:srgbClr val="C00000"/>
                </a:solidFill>
                <a:latin typeface="Times New Roman"/>
                <a:ea typeface="Times New Roman"/>
                <a:cs typeface="Times New Roman"/>
                <a:sym typeface="Times New Roman"/>
              </a:rPr>
              <a:t>60%</a:t>
            </a:r>
            <a:r>
              <a:rPr lang="en-US" sz="2400" dirty="0">
                <a:solidFill>
                  <a:schemeClr val="dk1"/>
                </a:solidFill>
                <a:latin typeface="Times New Roman"/>
                <a:ea typeface="Times New Roman"/>
                <a:cs typeface="Times New Roman"/>
                <a:sym typeface="Times New Roman"/>
              </a:rPr>
              <a:t> of the students at IU registered Critical Thinking. This year, </a:t>
            </a:r>
            <a:r>
              <a:rPr lang="en-US" sz="2400" dirty="0">
                <a:solidFill>
                  <a:srgbClr val="C00000"/>
                </a:solidFill>
                <a:latin typeface="Times New Roman"/>
                <a:ea typeface="Times New Roman"/>
                <a:cs typeface="Times New Roman"/>
                <a:sym typeface="Times New Roman"/>
              </a:rPr>
              <a:t>80%</a:t>
            </a:r>
            <a:r>
              <a:rPr lang="en-US" sz="2400" dirty="0">
                <a:solidFill>
                  <a:schemeClr val="dk1"/>
                </a:solidFill>
                <a:latin typeface="Times New Roman"/>
                <a:ea typeface="Times New Roman"/>
                <a:cs typeface="Times New Roman"/>
                <a:sym typeface="Times New Roman"/>
              </a:rPr>
              <a:t> of IU students registered this course. Clearly, there are </a:t>
            </a:r>
            <a:r>
              <a:rPr lang="en-US" sz="2400" dirty="0">
                <a:solidFill>
                  <a:srgbClr val="C00000"/>
                </a:solidFill>
                <a:latin typeface="Times New Roman"/>
                <a:cs typeface="Times New Roman"/>
                <a:sym typeface="Times New Roman"/>
              </a:rPr>
              <a:t>more </a:t>
            </a:r>
            <a:r>
              <a:rPr lang="en-US" sz="2400" dirty="0">
                <a:solidFill>
                  <a:schemeClr val="dk1"/>
                </a:solidFill>
                <a:latin typeface="Times New Roman"/>
                <a:cs typeface="Times New Roman"/>
                <a:sym typeface="Times New Roman"/>
              </a:rPr>
              <a:t>Critical Thinking students </a:t>
            </a:r>
            <a:r>
              <a:rPr lang="en-US" sz="2400" dirty="0">
                <a:solidFill>
                  <a:schemeClr val="dk1"/>
                </a:solidFill>
                <a:latin typeface="Times New Roman"/>
                <a:ea typeface="Times New Roman"/>
                <a:cs typeface="Times New Roman"/>
                <a:sym typeface="Times New Roman"/>
              </a:rPr>
              <a:t>at IU this year.</a:t>
            </a:r>
            <a:endParaRPr dirty="0"/>
          </a:p>
        </p:txBody>
      </p:sp>
      <p:sp>
        <p:nvSpPr>
          <p:cNvPr id="453" name="Google Shape;453;p19"/>
          <p:cNvSpPr/>
          <p:nvPr/>
        </p:nvSpPr>
        <p:spPr>
          <a:xfrm>
            <a:off x="304800" y="2634546"/>
            <a:ext cx="8382000" cy="1052555"/>
          </a:xfrm>
          <a:prstGeom prst="rect">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sz="2400" dirty="0">
                <a:solidFill>
                  <a:schemeClr val="dk1"/>
                </a:solidFill>
                <a:latin typeface="Times New Roman"/>
                <a:ea typeface="Times New Roman"/>
                <a:cs typeface="Times New Roman"/>
                <a:sym typeface="Times New Roman"/>
              </a:rPr>
              <a:t>If there were 800 total students last year (60% of 800 = </a:t>
            </a:r>
            <a:r>
              <a:rPr lang="en-US" sz="2400" b="1" dirty="0">
                <a:solidFill>
                  <a:schemeClr val="dk1"/>
                </a:solidFill>
                <a:latin typeface="Times New Roman"/>
                <a:ea typeface="Times New Roman"/>
                <a:cs typeface="Times New Roman"/>
                <a:sym typeface="Times New Roman"/>
              </a:rPr>
              <a:t>480</a:t>
            </a:r>
            <a:r>
              <a:rPr lang="en-US" sz="2400" dirty="0">
                <a:solidFill>
                  <a:schemeClr val="dk1"/>
                </a:solidFill>
                <a:latin typeface="Times New Roman"/>
                <a:ea typeface="Times New Roman"/>
                <a:cs typeface="Times New Roman"/>
                <a:sym typeface="Times New Roman"/>
              </a:rPr>
              <a:t>). If there are only 500 students this year, then 80% of 500 is just </a:t>
            </a:r>
            <a:r>
              <a:rPr lang="en-US" sz="2400" b="1" dirty="0">
                <a:solidFill>
                  <a:schemeClr val="dk1"/>
                </a:solidFill>
                <a:latin typeface="Times New Roman"/>
                <a:ea typeface="Times New Roman"/>
                <a:cs typeface="Times New Roman"/>
                <a:sym typeface="Times New Roman"/>
              </a:rPr>
              <a:t>400</a:t>
            </a:r>
            <a:r>
              <a:rPr lang="en-US" sz="2400" dirty="0">
                <a:solidFill>
                  <a:schemeClr val="dk1"/>
                </a:solidFill>
                <a:latin typeface="Times New Roman"/>
                <a:ea typeface="Times New Roman"/>
                <a:cs typeface="Times New Roman"/>
                <a:sym typeface="Times New Roman"/>
              </a:rPr>
              <a:t>.</a:t>
            </a:r>
            <a:endParaRPr dirty="0"/>
          </a:p>
        </p:txBody>
      </p:sp>
      <p:sp>
        <p:nvSpPr>
          <p:cNvPr id="454" name="Google Shape;454;p19"/>
          <p:cNvSpPr/>
          <p:nvPr/>
        </p:nvSpPr>
        <p:spPr>
          <a:xfrm>
            <a:off x="4151616" y="2226473"/>
            <a:ext cx="344184" cy="359866"/>
          </a:xfrm>
          <a:prstGeom prst="downArrow">
            <a:avLst>
              <a:gd name="adj1" fmla="val 50000"/>
              <a:gd name="adj2" fmla="val 50000"/>
            </a:avLst>
          </a:prstGeom>
          <a:solidFill>
            <a:schemeClr val="accent1"/>
          </a:solidFill>
          <a:ln w="25400" cap="flat" cmpd="sng">
            <a:solidFill>
              <a:srgbClr val="3681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55" name="Google Shape;455;p19"/>
          <p:cNvSpPr txBox="1"/>
          <p:nvPr/>
        </p:nvSpPr>
        <p:spPr>
          <a:xfrm>
            <a:off x="5523215" y="2132684"/>
            <a:ext cx="114300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dirty="0">
                <a:solidFill>
                  <a:schemeClr val="dk1"/>
                </a:solidFill>
              </a:rPr>
              <a:t>w</a:t>
            </a:r>
            <a:r>
              <a:rPr lang="en-US" sz="2400" b="1" dirty="0">
                <a:solidFill>
                  <a:schemeClr val="dk1"/>
                </a:solidFill>
                <a:latin typeface="Arial"/>
                <a:ea typeface="Arial"/>
                <a:cs typeface="Arial"/>
                <a:sym typeface="Arial"/>
              </a:rPr>
              <a:t>eak </a:t>
            </a:r>
            <a:endParaRPr sz="1800" b="1" dirty="0">
              <a:solidFill>
                <a:schemeClr val="dk1"/>
              </a:solidFill>
              <a:latin typeface="Arial"/>
              <a:ea typeface="Arial"/>
              <a:cs typeface="Arial"/>
              <a:sym typeface="Arial"/>
            </a:endParaRPr>
          </a:p>
        </p:txBody>
      </p:sp>
      <p:sp>
        <p:nvSpPr>
          <p:cNvPr id="456" name="Google Shape;456;p19"/>
          <p:cNvSpPr txBox="1"/>
          <p:nvPr/>
        </p:nvSpPr>
        <p:spPr>
          <a:xfrm>
            <a:off x="187503" y="6172200"/>
            <a:ext cx="8674813" cy="757090"/>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sz="1800" b="1" dirty="0">
                <a:solidFill>
                  <a:schemeClr val="dk1"/>
                </a:solidFill>
                <a:latin typeface="Arial"/>
                <a:ea typeface="Arial"/>
                <a:cs typeface="Arial"/>
                <a:sym typeface="Arial"/>
              </a:rPr>
              <a:t>Tip: </a:t>
            </a:r>
            <a:r>
              <a:rPr lang="en-US" sz="1800" dirty="0">
                <a:solidFill>
                  <a:schemeClr val="dk1"/>
                </a:solidFill>
                <a:latin typeface="Arial"/>
                <a:ea typeface="Arial"/>
                <a:cs typeface="Arial"/>
                <a:sym typeface="Arial"/>
              </a:rPr>
              <a:t>The subject of the premise(s) (</a:t>
            </a:r>
            <a:r>
              <a:rPr lang="en-US" sz="1800" b="1" dirty="0">
                <a:solidFill>
                  <a:schemeClr val="dk1"/>
                </a:solidFill>
                <a:latin typeface="Arial"/>
                <a:ea typeface="Arial"/>
                <a:cs typeface="Arial"/>
                <a:sym typeface="Arial"/>
              </a:rPr>
              <a:t>reference class</a:t>
            </a:r>
            <a:r>
              <a:rPr lang="en-US" sz="1800" dirty="0">
                <a:solidFill>
                  <a:schemeClr val="dk1"/>
                </a:solidFill>
                <a:latin typeface="Arial"/>
                <a:ea typeface="Arial"/>
                <a:cs typeface="Arial"/>
                <a:sym typeface="Arial"/>
              </a:rPr>
              <a:t>) should be as much like the subject of the conclusion as possible.</a:t>
            </a:r>
            <a:endParaRPr sz="1200" dirty="0"/>
          </a:p>
        </p:txBody>
      </p:sp>
      <p:sp>
        <p:nvSpPr>
          <p:cNvPr id="2" name="Google Shape;453;p19">
            <a:extLst>
              <a:ext uri="{FF2B5EF4-FFF2-40B4-BE49-F238E27FC236}">
                <a16:creationId xmlns:a16="http://schemas.microsoft.com/office/drawing/2014/main" id="{E0BA4E4C-AD25-3768-CEDF-403CEAB86E54}"/>
              </a:ext>
            </a:extLst>
          </p:cNvPr>
          <p:cNvSpPr/>
          <p:nvPr/>
        </p:nvSpPr>
        <p:spPr>
          <a:xfrm>
            <a:off x="333910" y="4103160"/>
            <a:ext cx="8382000" cy="2012818"/>
          </a:xfrm>
          <a:prstGeom prst="rect">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t" anchorCtr="0">
            <a:spAutoFit/>
          </a:bodyPr>
          <a:lstStyle/>
          <a:p>
            <a:pPr lvl="0">
              <a:lnSpc>
                <a:spcPct val="130000"/>
              </a:lnSpc>
            </a:pPr>
            <a:r>
              <a:rPr lang="en-US" sz="2400" dirty="0">
                <a:solidFill>
                  <a:schemeClr val="dk1"/>
                </a:solidFill>
                <a:latin typeface="Times New Roman"/>
                <a:ea typeface="Times New Roman"/>
                <a:cs typeface="Times New Roman"/>
                <a:sym typeface="Times New Roman"/>
              </a:rPr>
              <a:t>Last year only </a:t>
            </a:r>
            <a:r>
              <a:rPr lang="en-US" sz="2400" dirty="0">
                <a:solidFill>
                  <a:srgbClr val="C00000"/>
                </a:solidFill>
                <a:latin typeface="Times New Roman"/>
                <a:ea typeface="Times New Roman"/>
                <a:cs typeface="Times New Roman"/>
                <a:sym typeface="Times New Roman"/>
              </a:rPr>
              <a:t>60%</a:t>
            </a:r>
            <a:r>
              <a:rPr lang="en-US" sz="2400" dirty="0">
                <a:solidFill>
                  <a:schemeClr val="dk1"/>
                </a:solidFill>
                <a:latin typeface="Times New Roman"/>
                <a:ea typeface="Times New Roman"/>
                <a:cs typeface="Times New Roman"/>
                <a:sym typeface="Times New Roman"/>
              </a:rPr>
              <a:t> of the students at IU registered Critical Thinking. This year, </a:t>
            </a:r>
            <a:r>
              <a:rPr lang="en-US" sz="2400" dirty="0">
                <a:solidFill>
                  <a:srgbClr val="C00000"/>
                </a:solidFill>
                <a:latin typeface="Times New Roman"/>
                <a:ea typeface="Times New Roman"/>
                <a:cs typeface="Times New Roman"/>
                <a:sym typeface="Times New Roman"/>
              </a:rPr>
              <a:t>80%</a:t>
            </a:r>
            <a:r>
              <a:rPr lang="en-US" sz="2400" dirty="0">
                <a:solidFill>
                  <a:schemeClr val="dk1"/>
                </a:solidFill>
                <a:latin typeface="Times New Roman"/>
                <a:ea typeface="Times New Roman"/>
                <a:cs typeface="Times New Roman"/>
                <a:sym typeface="Times New Roman"/>
              </a:rPr>
              <a:t> of IU students registered this course. So, </a:t>
            </a:r>
            <a:r>
              <a:rPr lang="en-US" sz="2400" i="1" dirty="0">
                <a:solidFill>
                  <a:schemeClr val="dk1"/>
                </a:solidFill>
                <a:latin typeface="Times New Roman"/>
                <a:ea typeface="Times New Roman"/>
                <a:cs typeface="Times New Roman"/>
                <a:sym typeface="Times New Roman"/>
              </a:rPr>
              <a:t>it can be assumed that </a:t>
            </a:r>
            <a:r>
              <a:rPr lang="en-US" sz="2400" dirty="0">
                <a:solidFill>
                  <a:schemeClr val="dk1"/>
                </a:solidFill>
                <a:latin typeface="Times New Roman"/>
                <a:ea typeface="Times New Roman"/>
                <a:cs typeface="Times New Roman"/>
                <a:sym typeface="Times New Roman"/>
              </a:rPr>
              <a:t>there are more </a:t>
            </a:r>
            <a:r>
              <a:rPr lang="en-US" sz="2400" dirty="0">
                <a:solidFill>
                  <a:schemeClr val="dk1"/>
                </a:solidFill>
                <a:latin typeface="Times New Roman"/>
                <a:cs typeface="Times New Roman"/>
                <a:sym typeface="Times New Roman"/>
              </a:rPr>
              <a:t>Critical Thinking students at IU this year.</a:t>
            </a:r>
            <a:endParaRPr lang="en-US" sz="2400" dirty="0">
              <a:solidFill>
                <a:schemeClr val="dk1"/>
              </a:solidFill>
              <a:latin typeface="Times New Roman"/>
              <a:cs typeface="Times New Roman"/>
            </a:endParaRPr>
          </a:p>
        </p:txBody>
      </p:sp>
      <p:sp>
        <p:nvSpPr>
          <p:cNvPr id="3" name="Google Shape;454;p19">
            <a:extLst>
              <a:ext uri="{FF2B5EF4-FFF2-40B4-BE49-F238E27FC236}">
                <a16:creationId xmlns:a16="http://schemas.microsoft.com/office/drawing/2014/main" id="{385DE226-6CB6-3E47-A3C6-49E505C2CF70}"/>
              </a:ext>
            </a:extLst>
          </p:cNvPr>
          <p:cNvSpPr/>
          <p:nvPr/>
        </p:nvSpPr>
        <p:spPr>
          <a:xfrm>
            <a:off x="4180726" y="3695087"/>
            <a:ext cx="344184" cy="359866"/>
          </a:xfrm>
          <a:prstGeom prst="downArrow">
            <a:avLst>
              <a:gd name="adj1" fmla="val 50000"/>
              <a:gd name="adj2" fmla="val 50000"/>
            </a:avLst>
          </a:prstGeom>
          <a:solidFill>
            <a:schemeClr val="accent1"/>
          </a:solidFill>
          <a:ln w="25400" cap="flat" cmpd="sng">
            <a:solidFill>
              <a:srgbClr val="3681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 name="Google Shape;455;p19">
            <a:extLst>
              <a:ext uri="{FF2B5EF4-FFF2-40B4-BE49-F238E27FC236}">
                <a16:creationId xmlns:a16="http://schemas.microsoft.com/office/drawing/2014/main" id="{78CB6FA9-C70B-B5DA-D4D0-4CD6C67CC7B6}"/>
              </a:ext>
            </a:extLst>
          </p:cNvPr>
          <p:cNvSpPr txBox="1"/>
          <p:nvPr/>
        </p:nvSpPr>
        <p:spPr>
          <a:xfrm>
            <a:off x="5601873" y="5729580"/>
            <a:ext cx="114300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dirty="0">
                <a:solidFill>
                  <a:schemeClr val="dk1"/>
                </a:solidFill>
                <a:latin typeface="Arial"/>
                <a:ea typeface="Arial"/>
                <a:cs typeface="Arial"/>
                <a:sym typeface="Arial"/>
              </a:rPr>
              <a:t>strong</a:t>
            </a:r>
            <a:endParaRPr sz="1800" b="1" dirty="0">
              <a:solidFill>
                <a:schemeClr val="dk1"/>
              </a:solidFill>
              <a:latin typeface="Arial"/>
              <a:ea typeface="Arial"/>
              <a:cs typeface="Arial"/>
              <a:sym typeface="Arial"/>
            </a:endParaRP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 grpId="0" animBg="1"/>
      <p:bldP spid="454" grpId="0" animBg="1"/>
      <p:bldP spid="455" grpId="0"/>
      <p:bldP spid="456" grpId="0"/>
      <p:bldP spid="2" grpId="0" animBg="1"/>
      <p:bldP spid="3" grpId="0" animBg="1"/>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20"/>
          <p:cNvSpPr txBox="1"/>
          <p:nvPr/>
        </p:nvSpPr>
        <p:spPr>
          <a:xfrm>
            <a:off x="266700" y="170797"/>
            <a:ext cx="8229600" cy="63976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dirty="0">
                <a:solidFill>
                  <a:schemeClr val="dk2"/>
                </a:solidFill>
                <a:latin typeface="Lucida Sans"/>
                <a:ea typeface="Lucida Sans"/>
                <a:cs typeface="Lucida Sans"/>
                <a:sym typeface="Lucida Sans"/>
              </a:rPr>
              <a:t>6. Analogy argument </a:t>
            </a:r>
            <a:endParaRPr dirty="0"/>
          </a:p>
        </p:txBody>
      </p:sp>
      <p:sp>
        <p:nvSpPr>
          <p:cNvPr id="464" name="Google Shape;464;p20"/>
          <p:cNvSpPr txBox="1"/>
          <p:nvPr/>
        </p:nvSpPr>
        <p:spPr>
          <a:xfrm>
            <a:off x="140155" y="6192349"/>
            <a:ext cx="84582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chemeClr val="dk1"/>
                </a:solidFill>
                <a:latin typeface="Arial"/>
                <a:ea typeface="Arial"/>
                <a:cs typeface="Arial"/>
                <a:sym typeface="Arial"/>
              </a:rPr>
              <a:t>Tip: Consider relevant similarities.  </a:t>
            </a:r>
            <a:endParaRPr sz="1600"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7A444F40-5980-9175-049C-4FA389CA160E}"/>
              </a:ext>
            </a:extLst>
          </p:cNvPr>
          <p:cNvSpPr txBox="1"/>
          <p:nvPr/>
        </p:nvSpPr>
        <p:spPr>
          <a:xfrm>
            <a:off x="254455" y="962703"/>
            <a:ext cx="8229600" cy="1685846"/>
          </a:xfrm>
          <a:prstGeom prst="rect">
            <a:avLst/>
          </a:prstGeom>
          <a:noFill/>
        </p:spPr>
        <p:txBody>
          <a:bodyPr wrap="square" rtlCol="0">
            <a:spAutoFit/>
          </a:bodyPr>
          <a:lstStyle/>
          <a:p>
            <a:pPr>
              <a:lnSpc>
                <a:spcPct val="150000"/>
              </a:lnSpc>
            </a:pPr>
            <a:r>
              <a:rPr lang="en-US" sz="2400" b="1" dirty="0"/>
              <a:t>P1</a:t>
            </a:r>
            <a:r>
              <a:rPr lang="en-US" sz="2400" dirty="0"/>
              <a:t>. RMIT Vietnam teaches in English, offers a variety of programs in technology, design, and enterprise, and it is a global university. </a:t>
            </a:r>
          </a:p>
        </p:txBody>
      </p:sp>
      <p:sp>
        <p:nvSpPr>
          <p:cNvPr id="5" name="TextBox 4">
            <a:extLst>
              <a:ext uri="{FF2B5EF4-FFF2-40B4-BE49-F238E27FC236}">
                <a16:creationId xmlns:a16="http://schemas.microsoft.com/office/drawing/2014/main" id="{154E7EE3-004D-316D-1CCA-58636F28EC87}"/>
              </a:ext>
            </a:extLst>
          </p:cNvPr>
          <p:cNvSpPr txBox="1"/>
          <p:nvPr/>
        </p:nvSpPr>
        <p:spPr>
          <a:xfrm>
            <a:off x="254455" y="2857981"/>
            <a:ext cx="8229600" cy="1685846"/>
          </a:xfrm>
          <a:prstGeom prst="rect">
            <a:avLst/>
          </a:prstGeom>
          <a:noFill/>
        </p:spPr>
        <p:txBody>
          <a:bodyPr wrap="square" rtlCol="0">
            <a:spAutoFit/>
          </a:bodyPr>
          <a:lstStyle/>
          <a:p>
            <a:pPr>
              <a:lnSpc>
                <a:spcPct val="150000"/>
              </a:lnSpc>
            </a:pPr>
            <a:r>
              <a:rPr lang="en-US" sz="2400" b="1" dirty="0"/>
              <a:t>P2.</a:t>
            </a:r>
            <a:r>
              <a:rPr lang="en-US" sz="2400" dirty="0"/>
              <a:t> VNU-HCM IU teaches in English, offers a variety of programs in science, engineering, economics, and language, and it is a public university. </a:t>
            </a:r>
          </a:p>
        </p:txBody>
      </p:sp>
      <p:sp>
        <p:nvSpPr>
          <p:cNvPr id="6" name="TextBox 5">
            <a:extLst>
              <a:ext uri="{FF2B5EF4-FFF2-40B4-BE49-F238E27FC236}">
                <a16:creationId xmlns:a16="http://schemas.microsoft.com/office/drawing/2014/main" id="{EF3AAB4D-8F84-995B-90A6-A1D082624233}"/>
              </a:ext>
            </a:extLst>
          </p:cNvPr>
          <p:cNvSpPr txBox="1"/>
          <p:nvPr/>
        </p:nvSpPr>
        <p:spPr>
          <a:xfrm>
            <a:off x="254455" y="4687124"/>
            <a:ext cx="8229600" cy="1131848"/>
          </a:xfrm>
          <a:prstGeom prst="rect">
            <a:avLst/>
          </a:prstGeom>
          <a:noFill/>
        </p:spPr>
        <p:txBody>
          <a:bodyPr wrap="square" rtlCol="0">
            <a:spAutoFit/>
          </a:bodyPr>
          <a:lstStyle/>
          <a:p>
            <a:pPr>
              <a:lnSpc>
                <a:spcPct val="150000"/>
              </a:lnSpc>
            </a:pPr>
            <a:r>
              <a:rPr lang="en-US" sz="2400" b="1" dirty="0"/>
              <a:t>C.</a:t>
            </a:r>
            <a:r>
              <a:rPr lang="en-US" sz="2400" dirty="0"/>
              <a:t> So, </a:t>
            </a:r>
            <a:r>
              <a:rPr lang="en-US" sz="2400" i="1" dirty="0"/>
              <a:t>it can be assumed that </a:t>
            </a:r>
            <a:r>
              <a:rPr lang="en-US" sz="2400" dirty="0"/>
              <a:t>RMIT Vietnam and VNU-HCM IU are of different/same models. </a:t>
            </a:r>
          </a:p>
        </p:txBody>
      </p:sp>
      <p:cxnSp>
        <p:nvCxnSpPr>
          <p:cNvPr id="7" name="Google Shape;362;p13">
            <a:extLst>
              <a:ext uri="{FF2B5EF4-FFF2-40B4-BE49-F238E27FC236}">
                <a16:creationId xmlns:a16="http://schemas.microsoft.com/office/drawing/2014/main" id="{C993A130-B03D-4D75-0A64-D63C391111C9}"/>
              </a:ext>
            </a:extLst>
          </p:cNvPr>
          <p:cNvCxnSpPr>
            <a:cxnSpLocks/>
          </p:cNvCxnSpPr>
          <p:nvPr/>
        </p:nvCxnSpPr>
        <p:spPr>
          <a:xfrm>
            <a:off x="2370064" y="5747053"/>
            <a:ext cx="1112875" cy="0"/>
          </a:xfrm>
          <a:prstGeom prst="straightConnector1">
            <a:avLst/>
          </a:prstGeom>
          <a:noFill/>
          <a:ln w="28575" cap="flat" cmpd="sng">
            <a:solidFill>
              <a:srgbClr val="C00000"/>
            </a:solidFill>
            <a:prstDash val="solid"/>
            <a:round/>
            <a:headEnd type="none" w="sm" len="sm"/>
            <a:tailEnd type="none" w="sm" len="sm"/>
          </a:ln>
        </p:spPr>
      </p:cxn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21"/>
          <p:cNvSpPr txBox="1"/>
          <p:nvPr/>
        </p:nvSpPr>
        <p:spPr>
          <a:xfrm>
            <a:off x="457200" y="274638"/>
            <a:ext cx="8229600" cy="63976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2"/>
                </a:solidFill>
                <a:latin typeface="Lucida Sans"/>
                <a:ea typeface="Lucida Sans"/>
                <a:cs typeface="Lucida Sans"/>
                <a:sym typeface="Lucida Sans"/>
              </a:rPr>
              <a:t>Another analogy argument </a:t>
            </a:r>
            <a:endParaRPr/>
          </a:p>
        </p:txBody>
      </p:sp>
      <p:sp>
        <p:nvSpPr>
          <p:cNvPr id="481" name="Google Shape;481;p21"/>
          <p:cNvSpPr/>
          <p:nvPr/>
        </p:nvSpPr>
        <p:spPr>
          <a:xfrm>
            <a:off x="2438400" y="1409018"/>
            <a:ext cx="6629400" cy="2620526"/>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40000"/>
              </a:lnSpc>
              <a:spcBef>
                <a:spcPts val="0"/>
              </a:spcBef>
              <a:spcAft>
                <a:spcPts val="0"/>
              </a:spcAft>
              <a:buNone/>
            </a:pPr>
            <a:r>
              <a:rPr lang="en-US" sz="2400">
                <a:solidFill>
                  <a:schemeClr val="dk1"/>
                </a:solidFill>
                <a:latin typeface="Times New Roman"/>
                <a:ea typeface="Times New Roman"/>
                <a:cs typeface="Times New Roman"/>
                <a:sym typeface="Times New Roman"/>
              </a:rPr>
              <a:t>Britt, 20 years old, got infected with the Covid-19 and he was tested negative after 20 days of home quarantine. Brown is also 20 years old and just got infected with the Covid-19. So Brown should stay home for a 20-day quarantine, too.   </a:t>
            </a:r>
            <a:endParaRPr/>
          </a:p>
        </p:txBody>
      </p:sp>
      <p:sp>
        <p:nvSpPr>
          <p:cNvPr id="482" name="Google Shape;482;p21"/>
          <p:cNvSpPr txBox="1"/>
          <p:nvPr/>
        </p:nvSpPr>
        <p:spPr>
          <a:xfrm>
            <a:off x="448732" y="926068"/>
            <a:ext cx="839046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Task: Evaluate this argument. </a:t>
            </a:r>
            <a:endParaRPr/>
          </a:p>
        </p:txBody>
      </p:sp>
      <p:sp>
        <p:nvSpPr>
          <p:cNvPr id="483" name="Google Shape;483;p21"/>
          <p:cNvSpPr txBox="1"/>
          <p:nvPr/>
        </p:nvSpPr>
        <p:spPr>
          <a:xfrm>
            <a:off x="7162800" y="4130198"/>
            <a:ext cx="1375064"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weak</a:t>
            </a:r>
            <a:endParaRPr sz="1800" b="1">
              <a:solidFill>
                <a:schemeClr val="dk1"/>
              </a:solidFill>
              <a:latin typeface="Arial"/>
              <a:ea typeface="Arial"/>
              <a:cs typeface="Arial"/>
              <a:sym typeface="Arial"/>
            </a:endParaRPr>
          </a:p>
        </p:txBody>
      </p:sp>
      <p:sp>
        <p:nvSpPr>
          <p:cNvPr id="484" name="Google Shape;484;p21"/>
          <p:cNvSpPr/>
          <p:nvPr/>
        </p:nvSpPr>
        <p:spPr>
          <a:xfrm>
            <a:off x="1477119" y="4697905"/>
            <a:ext cx="7620000" cy="579967"/>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a:solidFill>
                  <a:schemeClr val="dk1"/>
                </a:solidFill>
                <a:latin typeface="Times New Roman"/>
                <a:ea typeface="Times New Roman"/>
                <a:cs typeface="Times New Roman"/>
                <a:sym typeface="Times New Roman"/>
              </a:rPr>
              <a:t>Different virus variants change the lengths of quarantine. </a:t>
            </a:r>
            <a:endParaRPr/>
          </a:p>
        </p:txBody>
      </p:sp>
      <p:sp>
        <p:nvSpPr>
          <p:cNvPr id="485" name="Google Shape;485;p21"/>
          <p:cNvSpPr/>
          <p:nvPr/>
        </p:nvSpPr>
        <p:spPr>
          <a:xfrm>
            <a:off x="5257800" y="4130198"/>
            <a:ext cx="228600" cy="365602"/>
          </a:xfrm>
          <a:prstGeom prst="downArrow">
            <a:avLst>
              <a:gd name="adj1" fmla="val 50000"/>
              <a:gd name="adj2" fmla="val 47273"/>
            </a:avLst>
          </a:prstGeom>
          <a:solidFill>
            <a:schemeClr val="accent1"/>
          </a:solidFill>
          <a:ln w="25400" cap="flat" cmpd="sng">
            <a:solidFill>
              <a:srgbClr val="3681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86" name="Google Shape;486;p21"/>
          <p:cNvSpPr txBox="1"/>
          <p:nvPr/>
        </p:nvSpPr>
        <p:spPr>
          <a:xfrm>
            <a:off x="140155" y="6277976"/>
            <a:ext cx="84582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chemeClr val="dk1"/>
                </a:solidFill>
                <a:latin typeface="Arial"/>
                <a:ea typeface="Arial"/>
                <a:cs typeface="Arial"/>
                <a:sym typeface="Arial"/>
              </a:rPr>
              <a:t>Tip: Consider dissimilarities to avoid weak conclusions.  </a:t>
            </a:r>
            <a:endParaRPr sz="1600" dirty="0">
              <a:solidFill>
                <a:schemeClr val="dk1"/>
              </a:solidFill>
              <a:latin typeface="Arial"/>
              <a:ea typeface="Arial"/>
              <a:cs typeface="Arial"/>
              <a:sym typeface="Arial"/>
            </a:endParaRPr>
          </a:p>
        </p:txBody>
      </p:sp>
      <p:pic>
        <p:nvPicPr>
          <p:cNvPr id="487" name="Google Shape;487;p21"/>
          <p:cNvPicPr preferRelativeResize="0"/>
          <p:nvPr/>
        </p:nvPicPr>
        <p:blipFill rotWithShape="1">
          <a:blip r:embed="rId3">
            <a:alphaModFix/>
          </a:blip>
          <a:srcRect/>
          <a:stretch/>
        </p:blipFill>
        <p:spPr>
          <a:xfrm>
            <a:off x="0" y="1464749"/>
            <a:ext cx="2402347" cy="2038612"/>
          </a:xfrm>
          <a:prstGeom prst="rect">
            <a:avLst/>
          </a:prstGeom>
          <a:noFill/>
          <a:ln>
            <a:noFill/>
          </a:ln>
        </p:spPr>
      </p:pic>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22"/>
          <p:cNvSpPr txBox="1">
            <a:spLocks noGrp="1"/>
          </p:cNvSpPr>
          <p:nvPr>
            <p:ph type="title"/>
          </p:nvPr>
        </p:nvSpPr>
        <p:spPr>
          <a:xfrm>
            <a:off x="152400" y="76200"/>
            <a:ext cx="8534400" cy="7921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400" b="1" i="0" dirty="0"/>
              <a:t>Review: Tips to achieve inductive strength</a:t>
            </a:r>
            <a:endParaRPr i="0" dirty="0"/>
          </a:p>
        </p:txBody>
      </p:sp>
      <p:sp>
        <p:nvSpPr>
          <p:cNvPr id="494" name="Google Shape;494;p22"/>
          <p:cNvSpPr txBox="1"/>
          <p:nvPr/>
        </p:nvSpPr>
        <p:spPr>
          <a:xfrm>
            <a:off x="3886200" y="762000"/>
            <a:ext cx="5257800" cy="387794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b="1" dirty="0">
                <a:solidFill>
                  <a:schemeClr val="dk1"/>
                </a:solidFill>
                <a:latin typeface="Arial"/>
                <a:ea typeface="Arial"/>
                <a:cs typeface="Arial"/>
                <a:sym typeface="Arial"/>
              </a:rPr>
              <a:t>A. Give reasonable premises: </a:t>
            </a:r>
            <a:endParaRPr dirty="0"/>
          </a:p>
          <a:p>
            <a:pPr marL="457200" marR="0" lvl="0" indent="-457200" algn="l" rtl="0">
              <a:lnSpc>
                <a:spcPct val="130000"/>
              </a:lnSpc>
              <a:spcBef>
                <a:spcPts val="1200"/>
              </a:spcBef>
              <a:spcAft>
                <a:spcPts val="0"/>
              </a:spcAft>
              <a:buClr>
                <a:schemeClr val="dk1"/>
              </a:buClr>
              <a:buSzPts val="2000"/>
              <a:buFont typeface="Arial"/>
              <a:buAutoNum type="arabicPeriod"/>
            </a:pPr>
            <a:r>
              <a:rPr lang="en-US" sz="2000" dirty="0">
                <a:solidFill>
                  <a:schemeClr val="dk1"/>
                </a:solidFill>
                <a:latin typeface="Arial"/>
                <a:ea typeface="Arial"/>
                <a:cs typeface="Arial"/>
                <a:sym typeface="Arial"/>
              </a:rPr>
              <a:t>Large, representative samples </a:t>
            </a:r>
            <a:endParaRPr dirty="0"/>
          </a:p>
          <a:p>
            <a:pPr marL="457200" marR="0" lvl="0" indent="-457200" algn="l" rtl="0">
              <a:lnSpc>
                <a:spcPct val="130000"/>
              </a:lnSpc>
              <a:spcBef>
                <a:spcPts val="1200"/>
              </a:spcBef>
              <a:spcAft>
                <a:spcPts val="0"/>
              </a:spcAft>
              <a:buClr>
                <a:schemeClr val="dk1"/>
              </a:buClr>
              <a:buSzPts val="2000"/>
              <a:buFont typeface="Arial"/>
              <a:buAutoNum type="arabicPeriod"/>
            </a:pPr>
            <a:r>
              <a:rPr lang="en-US" sz="2000" dirty="0">
                <a:solidFill>
                  <a:schemeClr val="dk1"/>
                </a:solidFill>
                <a:latin typeface="Arial"/>
                <a:ea typeface="Arial"/>
                <a:cs typeface="Arial"/>
                <a:sym typeface="Arial"/>
              </a:rPr>
              <a:t>Firm evidence, varied possibilities</a:t>
            </a:r>
            <a:endParaRPr dirty="0"/>
          </a:p>
          <a:p>
            <a:pPr marL="457200" marR="0" lvl="0" indent="-457200" algn="l" rtl="0">
              <a:lnSpc>
                <a:spcPct val="130000"/>
              </a:lnSpc>
              <a:spcBef>
                <a:spcPts val="1200"/>
              </a:spcBef>
              <a:spcAft>
                <a:spcPts val="0"/>
              </a:spcAft>
              <a:buClr>
                <a:schemeClr val="dk1"/>
              </a:buClr>
              <a:buSzPts val="2000"/>
              <a:buFont typeface="Arial"/>
              <a:buAutoNum type="arabicPeriod"/>
            </a:pPr>
            <a:r>
              <a:rPr lang="en-US" sz="2000" dirty="0">
                <a:solidFill>
                  <a:schemeClr val="dk1"/>
                </a:solidFill>
                <a:latin typeface="Arial"/>
                <a:ea typeface="Arial"/>
                <a:cs typeface="Arial"/>
                <a:sym typeface="Arial"/>
              </a:rPr>
              <a:t>Appropriate, popular authority </a:t>
            </a:r>
            <a:endParaRPr dirty="0"/>
          </a:p>
          <a:p>
            <a:pPr marL="457200" marR="0" lvl="0" indent="-457200" algn="l" rtl="0">
              <a:lnSpc>
                <a:spcPct val="130000"/>
              </a:lnSpc>
              <a:spcBef>
                <a:spcPts val="1200"/>
              </a:spcBef>
              <a:spcAft>
                <a:spcPts val="0"/>
              </a:spcAft>
              <a:buClr>
                <a:schemeClr val="dk1"/>
              </a:buClr>
              <a:buSzPts val="2000"/>
              <a:buFont typeface="Arial"/>
              <a:buAutoNum type="arabicPeriod"/>
            </a:pPr>
            <a:r>
              <a:rPr lang="en-US" sz="2000" dirty="0">
                <a:solidFill>
                  <a:schemeClr val="dk1"/>
                </a:solidFill>
                <a:latin typeface="Arial"/>
                <a:ea typeface="Arial"/>
                <a:cs typeface="Arial"/>
                <a:sym typeface="Arial"/>
              </a:rPr>
              <a:t>Careful observation of possible causes</a:t>
            </a:r>
            <a:endParaRPr dirty="0"/>
          </a:p>
          <a:p>
            <a:pPr marL="457200" marR="0" lvl="0" indent="-457200" algn="l" rtl="0">
              <a:lnSpc>
                <a:spcPct val="130000"/>
              </a:lnSpc>
              <a:spcBef>
                <a:spcPts val="1200"/>
              </a:spcBef>
              <a:spcAft>
                <a:spcPts val="0"/>
              </a:spcAft>
              <a:buClr>
                <a:schemeClr val="dk1"/>
              </a:buClr>
              <a:buSzPts val="2000"/>
              <a:buFont typeface="Arial"/>
              <a:buAutoNum type="arabicPeriod"/>
            </a:pPr>
            <a:r>
              <a:rPr lang="en-US" sz="2000" dirty="0">
                <a:solidFill>
                  <a:schemeClr val="dk1"/>
                </a:solidFill>
                <a:latin typeface="Arial"/>
                <a:ea typeface="Arial"/>
                <a:cs typeface="Arial"/>
                <a:sym typeface="Arial"/>
              </a:rPr>
              <a:t>Consistent reference class</a:t>
            </a:r>
            <a:endParaRPr dirty="0"/>
          </a:p>
          <a:p>
            <a:pPr marL="457200" marR="0" lvl="0" indent="-457200" algn="l" rtl="0">
              <a:lnSpc>
                <a:spcPct val="130000"/>
              </a:lnSpc>
              <a:spcBef>
                <a:spcPts val="1200"/>
              </a:spcBef>
              <a:spcAft>
                <a:spcPts val="0"/>
              </a:spcAft>
              <a:buClr>
                <a:schemeClr val="dk1"/>
              </a:buClr>
              <a:buSzPts val="2000"/>
              <a:buFont typeface="Arial"/>
              <a:buAutoNum type="arabicPeriod"/>
            </a:pPr>
            <a:r>
              <a:rPr lang="en-US" sz="2000" dirty="0">
                <a:solidFill>
                  <a:schemeClr val="dk1"/>
                </a:solidFill>
                <a:latin typeface="Arial"/>
                <a:ea typeface="Arial"/>
                <a:cs typeface="Arial"/>
                <a:sym typeface="Arial"/>
              </a:rPr>
              <a:t>Relevant similarities</a:t>
            </a:r>
            <a:endParaRPr dirty="0"/>
          </a:p>
        </p:txBody>
      </p:sp>
      <p:sp>
        <p:nvSpPr>
          <p:cNvPr id="495" name="Google Shape;495;p22"/>
          <p:cNvSpPr txBox="1"/>
          <p:nvPr/>
        </p:nvSpPr>
        <p:spPr>
          <a:xfrm>
            <a:off x="3810000" y="4800600"/>
            <a:ext cx="4800600" cy="193895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b="1" dirty="0">
                <a:solidFill>
                  <a:schemeClr val="dk1"/>
                </a:solidFill>
                <a:latin typeface="Arial"/>
                <a:ea typeface="Arial"/>
                <a:cs typeface="Arial"/>
                <a:sym typeface="Arial"/>
              </a:rPr>
              <a:t>B. Avoid extreme conclusions: </a:t>
            </a:r>
            <a:endParaRPr dirty="0"/>
          </a:p>
          <a:p>
            <a:pPr marL="342900" marR="0" lvl="0" indent="-342900" algn="l" rtl="0">
              <a:lnSpc>
                <a:spcPct val="150000"/>
              </a:lnSpc>
              <a:spcBef>
                <a:spcPts val="0"/>
              </a:spcBef>
              <a:spcAft>
                <a:spcPts val="0"/>
              </a:spcAft>
              <a:buClr>
                <a:schemeClr val="dk1"/>
              </a:buClr>
              <a:buSzPts val="2000"/>
              <a:buFont typeface="Arial"/>
              <a:buChar char="-"/>
            </a:pPr>
            <a:r>
              <a:rPr lang="en-US" sz="2000" dirty="0">
                <a:solidFill>
                  <a:schemeClr val="dk1"/>
                </a:solidFill>
                <a:latin typeface="Arial"/>
                <a:ea typeface="Arial"/>
                <a:cs typeface="Arial"/>
                <a:sym typeface="Arial"/>
              </a:rPr>
              <a:t>Do not use </a:t>
            </a:r>
            <a:r>
              <a:rPr lang="en-US" sz="2000" u="sng" dirty="0">
                <a:solidFill>
                  <a:schemeClr val="dk1"/>
                </a:solidFill>
                <a:latin typeface="Arial"/>
                <a:ea typeface="Arial"/>
                <a:cs typeface="Arial"/>
                <a:sym typeface="Arial"/>
              </a:rPr>
              <a:t>absolute</a:t>
            </a:r>
            <a:r>
              <a:rPr lang="en-US" sz="2000" dirty="0">
                <a:solidFill>
                  <a:schemeClr val="dk1"/>
                </a:solidFill>
                <a:latin typeface="Arial"/>
                <a:ea typeface="Arial"/>
                <a:cs typeface="Arial"/>
                <a:sym typeface="Arial"/>
              </a:rPr>
              <a:t> words: </a:t>
            </a:r>
            <a:r>
              <a:rPr lang="en-US" sz="2000" i="1" dirty="0">
                <a:solidFill>
                  <a:schemeClr val="dk1"/>
                </a:solidFill>
                <a:latin typeface="Arial"/>
                <a:ea typeface="Arial"/>
                <a:cs typeface="Arial"/>
                <a:sym typeface="Arial"/>
              </a:rPr>
              <a:t>‘certainly’, ‘obviously’, ‘absolutely</a:t>
            </a:r>
            <a:r>
              <a:rPr lang="en-US" sz="2000" dirty="0">
                <a:solidFill>
                  <a:schemeClr val="dk1"/>
                </a:solidFill>
                <a:latin typeface="Arial"/>
                <a:ea typeface="Arial"/>
                <a:cs typeface="Arial"/>
                <a:sym typeface="Arial"/>
              </a:rPr>
              <a:t>’…</a:t>
            </a:r>
            <a:endParaRPr dirty="0"/>
          </a:p>
          <a:p>
            <a:pPr marR="0" lvl="0" algn="l" rtl="0">
              <a:lnSpc>
                <a:spcPct val="150000"/>
              </a:lnSpc>
              <a:spcBef>
                <a:spcPts val="0"/>
              </a:spcBef>
              <a:spcAft>
                <a:spcPts val="0"/>
              </a:spcAft>
              <a:buClr>
                <a:schemeClr val="dk1"/>
              </a:buClr>
              <a:buSzPts val="2000"/>
            </a:pPr>
            <a:r>
              <a:rPr lang="en-US" sz="2000" dirty="0">
                <a:solidFill>
                  <a:schemeClr val="dk1"/>
                </a:solidFill>
                <a:latin typeface="Arial"/>
                <a:ea typeface="Arial"/>
                <a:cs typeface="Arial"/>
                <a:sym typeface="Wingdings" panose="05000000000000000000" pitchFamily="2" charset="2"/>
              </a:rPr>
              <a:t> </a:t>
            </a:r>
            <a:r>
              <a:rPr lang="en-US" sz="2000" dirty="0">
                <a:solidFill>
                  <a:schemeClr val="dk1"/>
                </a:solidFill>
                <a:latin typeface="Arial"/>
                <a:ea typeface="Arial"/>
                <a:cs typeface="Arial"/>
                <a:sym typeface="Arial"/>
              </a:rPr>
              <a:t>Use ‘</a:t>
            </a:r>
            <a:r>
              <a:rPr lang="en-US" sz="2000" i="1" dirty="0">
                <a:solidFill>
                  <a:schemeClr val="dk1"/>
                </a:solidFill>
                <a:latin typeface="Arial"/>
                <a:ea typeface="Arial"/>
                <a:cs typeface="Arial"/>
                <a:sym typeface="Arial"/>
              </a:rPr>
              <a:t>probably’, ‘likely’, ‘chances</a:t>
            </a:r>
            <a:r>
              <a:rPr lang="en-US" sz="2000" dirty="0">
                <a:solidFill>
                  <a:schemeClr val="dk1"/>
                </a:solidFill>
                <a:latin typeface="Arial"/>
                <a:ea typeface="Arial"/>
                <a:cs typeface="Arial"/>
                <a:sym typeface="Arial"/>
              </a:rPr>
              <a:t>’…</a:t>
            </a:r>
            <a:endParaRPr dirty="0"/>
          </a:p>
        </p:txBody>
      </p:sp>
      <p:sp>
        <p:nvSpPr>
          <p:cNvPr id="496" name="Google Shape;496;p22"/>
          <p:cNvSpPr txBox="1"/>
          <p:nvPr/>
        </p:nvSpPr>
        <p:spPr>
          <a:xfrm>
            <a:off x="184225" y="1371600"/>
            <a:ext cx="3320975" cy="4114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30000"/>
              </a:lnSpc>
              <a:spcBef>
                <a:spcPts val="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1. Inductive generalization </a:t>
            </a:r>
            <a:endParaRPr sz="2000" b="1">
              <a:solidFill>
                <a:schemeClr val="dk1"/>
              </a:solidFill>
              <a:latin typeface="Arial"/>
              <a:ea typeface="Arial"/>
              <a:cs typeface="Arial"/>
              <a:sym typeface="Arial"/>
            </a:endParaRPr>
          </a:p>
          <a:p>
            <a:pPr marL="342900" marR="0" lvl="0" indent="-342900" algn="l" rtl="0">
              <a:lnSpc>
                <a:spcPct val="130000"/>
              </a:lnSpc>
              <a:spcBef>
                <a:spcPts val="120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2. Predictive argument </a:t>
            </a:r>
            <a:endParaRPr/>
          </a:p>
          <a:p>
            <a:pPr marL="342900" marR="0" lvl="0" indent="-342900" algn="l" rtl="0">
              <a:lnSpc>
                <a:spcPct val="130000"/>
              </a:lnSpc>
              <a:spcBef>
                <a:spcPts val="120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3. Argument from authority</a:t>
            </a:r>
            <a:endParaRPr/>
          </a:p>
          <a:p>
            <a:pPr marL="342900" marR="0" lvl="0" indent="-342900" algn="l" rtl="0">
              <a:lnSpc>
                <a:spcPct val="130000"/>
              </a:lnSpc>
              <a:spcBef>
                <a:spcPts val="120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4. Causal argument</a:t>
            </a:r>
            <a:endParaRPr/>
          </a:p>
          <a:p>
            <a:pPr marL="342900" marR="0" lvl="0" indent="-342900" algn="l" rtl="0">
              <a:lnSpc>
                <a:spcPct val="130000"/>
              </a:lnSpc>
              <a:spcBef>
                <a:spcPts val="120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5. Statistical argument</a:t>
            </a:r>
            <a:endParaRPr/>
          </a:p>
          <a:p>
            <a:pPr marL="342900" marR="0" lvl="0" indent="-342900" algn="l" rtl="0">
              <a:lnSpc>
                <a:spcPct val="130000"/>
              </a:lnSpc>
              <a:spcBef>
                <a:spcPts val="1200"/>
              </a:spcBef>
              <a:spcAft>
                <a:spcPts val="0"/>
              </a:spcAft>
              <a:buClr>
                <a:schemeClr val="dk1"/>
              </a:buClr>
              <a:buSzPts val="2000"/>
              <a:buFont typeface="Noto Sans Symbols"/>
              <a:buNone/>
            </a:pPr>
            <a:r>
              <a:rPr lang="en-US" sz="2000">
                <a:solidFill>
                  <a:schemeClr val="dk1"/>
                </a:solidFill>
                <a:latin typeface="Arial"/>
                <a:ea typeface="Arial"/>
                <a:cs typeface="Arial"/>
                <a:sym typeface="Arial"/>
              </a:rPr>
              <a:t>6. Argument from analogy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30"/>
          <p:cNvSpPr/>
          <p:nvPr/>
        </p:nvSpPr>
        <p:spPr>
          <a:xfrm>
            <a:off x="311150" y="1489075"/>
            <a:ext cx="8305800" cy="62865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200" b="1" dirty="0">
                <a:solidFill>
                  <a:schemeClr val="dk1"/>
                </a:solidFill>
                <a:latin typeface="Calibri"/>
                <a:ea typeface="Calibri"/>
                <a:cs typeface="Calibri"/>
                <a:sym typeface="Calibri"/>
              </a:rPr>
              <a:t>Critical reasoning in multiple choice questions</a:t>
            </a:r>
            <a:endParaRPr dirty="0"/>
          </a:p>
        </p:txBody>
      </p:sp>
      <p:sp>
        <p:nvSpPr>
          <p:cNvPr id="580" name="Google Shape;580;p30"/>
          <p:cNvSpPr/>
          <p:nvPr/>
        </p:nvSpPr>
        <p:spPr>
          <a:xfrm>
            <a:off x="1443317" y="3521076"/>
            <a:ext cx="6104965" cy="2438400"/>
          </a:xfrm>
          <a:prstGeom prst="rect">
            <a:avLst/>
          </a:prstGeom>
          <a:noFill/>
          <a:ln>
            <a:noFill/>
          </a:ln>
        </p:spPr>
        <p:txBody>
          <a:bodyPr spcFirstLastPara="1" wrap="square" lIns="91425" tIns="45700" rIns="91425" bIns="45700" anchor="t" anchorCtr="0">
            <a:noAutofit/>
          </a:bodyPr>
          <a:lstStyle/>
          <a:p>
            <a:pPr marL="457200" marR="0" lvl="0" indent="-457200" algn="l" rtl="0">
              <a:spcBef>
                <a:spcPts val="0"/>
              </a:spcBef>
              <a:spcAft>
                <a:spcPts val="0"/>
              </a:spcAft>
              <a:buClr>
                <a:schemeClr val="dk1"/>
              </a:buClr>
              <a:buSzPts val="2800"/>
              <a:buFont typeface="Calibri"/>
              <a:buAutoNum type="arabicPeriod"/>
            </a:pPr>
            <a:r>
              <a:rPr lang="en-US" sz="2800" dirty="0">
                <a:solidFill>
                  <a:schemeClr val="dk1"/>
                </a:solidFill>
                <a:latin typeface="Calibri"/>
                <a:ea typeface="Calibri"/>
                <a:cs typeface="Calibri"/>
                <a:sym typeface="Calibri"/>
              </a:rPr>
              <a:t>Assumption</a:t>
            </a:r>
            <a:endParaRPr dirty="0"/>
          </a:p>
          <a:p>
            <a:pPr marL="457200" marR="0" lvl="0" indent="-457200" algn="l" rtl="0">
              <a:spcBef>
                <a:spcPts val="1680"/>
              </a:spcBef>
              <a:spcAft>
                <a:spcPts val="0"/>
              </a:spcAft>
              <a:buClr>
                <a:schemeClr val="dk1"/>
              </a:buClr>
              <a:buSzPts val="2800"/>
              <a:buFont typeface="Calibri"/>
              <a:buAutoNum type="arabicPeriod"/>
            </a:pPr>
            <a:r>
              <a:rPr lang="en-US" sz="2800" dirty="0">
                <a:solidFill>
                  <a:schemeClr val="dk1"/>
                </a:solidFill>
                <a:latin typeface="Calibri"/>
                <a:ea typeface="Calibri"/>
                <a:cs typeface="Calibri"/>
                <a:sym typeface="Calibri"/>
              </a:rPr>
              <a:t>Weaken (refute the conclusion)</a:t>
            </a:r>
            <a:endParaRPr dirty="0"/>
          </a:p>
          <a:p>
            <a:pPr marL="457200" marR="0" lvl="0" indent="-457200" algn="l" rtl="0">
              <a:spcBef>
                <a:spcPts val="1680"/>
              </a:spcBef>
              <a:spcAft>
                <a:spcPts val="0"/>
              </a:spcAft>
              <a:buNone/>
            </a:pPr>
            <a:r>
              <a:rPr lang="en-US" sz="2800" dirty="0">
                <a:solidFill>
                  <a:schemeClr val="dk1"/>
                </a:solidFill>
                <a:latin typeface="Calibri"/>
                <a:ea typeface="Calibri"/>
                <a:cs typeface="Calibri"/>
                <a:sym typeface="Calibri"/>
              </a:rPr>
              <a:t>3.	Strengthen (support the conclusion)</a:t>
            </a:r>
            <a:endParaRPr dirty="0"/>
          </a:p>
        </p:txBody>
      </p:sp>
      <p:sp>
        <p:nvSpPr>
          <p:cNvPr id="581" name="Google Shape;581;p30"/>
          <p:cNvSpPr/>
          <p:nvPr/>
        </p:nvSpPr>
        <p:spPr>
          <a:xfrm>
            <a:off x="2438400" y="457200"/>
            <a:ext cx="4610100" cy="6461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dirty="0">
                <a:solidFill>
                  <a:srgbClr val="000000"/>
                </a:solidFill>
                <a:latin typeface="Calibri"/>
                <a:ea typeface="Calibri"/>
                <a:cs typeface="Calibri"/>
                <a:sym typeface="Calibri"/>
              </a:rPr>
              <a:t>APPLICATION</a:t>
            </a:r>
            <a:endParaRPr sz="2400" b="1" dirty="0">
              <a:solidFill>
                <a:schemeClr val="dk1"/>
              </a:solidFill>
              <a:latin typeface="Arial"/>
              <a:ea typeface="Arial"/>
              <a:cs typeface="Arial"/>
              <a:sym typeface="Arial"/>
            </a:endParaRPr>
          </a:p>
        </p:txBody>
      </p:sp>
      <p:sp>
        <p:nvSpPr>
          <p:cNvPr id="582" name="Google Shape;582;p30"/>
          <p:cNvSpPr/>
          <p:nvPr/>
        </p:nvSpPr>
        <p:spPr>
          <a:xfrm>
            <a:off x="2190750" y="2558256"/>
            <a:ext cx="5105400" cy="522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rgbClr val="000000"/>
                </a:solidFill>
                <a:latin typeface="Calibri"/>
                <a:ea typeface="Calibri"/>
                <a:cs typeface="Calibri"/>
                <a:sym typeface="Calibri"/>
              </a:rPr>
              <a:t>Some typical </a:t>
            </a:r>
            <a:r>
              <a:rPr lang="en-US" sz="2800" b="1" dirty="0">
                <a:latin typeface="Calibri"/>
                <a:ea typeface="Calibri"/>
                <a:cs typeface="Calibri"/>
                <a:sym typeface="Calibri"/>
              </a:rPr>
              <a:t>q</a:t>
            </a:r>
            <a:r>
              <a:rPr lang="en-US" sz="2800" b="1" dirty="0">
                <a:solidFill>
                  <a:srgbClr val="000000"/>
                </a:solidFill>
                <a:latin typeface="Calibri"/>
                <a:ea typeface="Calibri"/>
                <a:cs typeface="Calibri"/>
                <a:sym typeface="Calibri"/>
              </a:rPr>
              <a:t>uestion </a:t>
            </a:r>
            <a:r>
              <a:rPr lang="en-US" sz="2800" b="1" dirty="0">
                <a:latin typeface="Calibri"/>
                <a:ea typeface="Calibri"/>
                <a:cs typeface="Calibri"/>
                <a:sym typeface="Calibri"/>
              </a:rPr>
              <a:t>t</a:t>
            </a:r>
            <a:r>
              <a:rPr lang="en-US" sz="2800" b="1" dirty="0">
                <a:solidFill>
                  <a:srgbClr val="000000"/>
                </a:solidFill>
                <a:latin typeface="Calibri"/>
                <a:ea typeface="Calibri"/>
                <a:cs typeface="Calibri"/>
                <a:sym typeface="Calibri"/>
              </a:rPr>
              <a:t>ypes </a:t>
            </a:r>
            <a:endParaRPr sz="2800"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075375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
          <p:cNvSpPr txBox="1"/>
          <p:nvPr/>
        </p:nvSpPr>
        <p:spPr>
          <a:xfrm>
            <a:off x="4648200" y="899877"/>
            <a:ext cx="4495800" cy="5223033"/>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400" b="1" dirty="0">
                <a:solidFill>
                  <a:schemeClr val="dk1"/>
                </a:solidFill>
                <a:latin typeface="Arial"/>
                <a:ea typeface="Arial"/>
                <a:cs typeface="Arial"/>
                <a:sym typeface="Arial"/>
              </a:rPr>
              <a:t>Premise 1: </a:t>
            </a:r>
            <a:r>
              <a:rPr lang="en-US" sz="1400" dirty="0">
                <a:solidFill>
                  <a:schemeClr val="dk1"/>
                </a:solidFill>
                <a:latin typeface="Arial"/>
                <a:ea typeface="Arial"/>
                <a:cs typeface="Arial"/>
                <a:sym typeface="Arial"/>
              </a:rPr>
              <a:t>According to Article 331, Clause 2 of the Criminal Code, under the circumstance of "causing adverse effects to national security </a:t>
            </a:r>
            <a:r>
              <a:rPr lang="en-US" sz="1400" dirty="0">
                <a:solidFill>
                  <a:schemeClr val="dk1"/>
                </a:solidFill>
                <a:highlight>
                  <a:srgbClr val="FFFF00"/>
                </a:highlight>
                <a:latin typeface="Arial"/>
                <a:ea typeface="Arial"/>
                <a:cs typeface="Arial"/>
                <a:sym typeface="Arial"/>
              </a:rPr>
              <a:t>and</a:t>
            </a:r>
            <a:r>
              <a:rPr lang="en-US" sz="1400" dirty="0">
                <a:solidFill>
                  <a:schemeClr val="dk1"/>
                </a:solidFill>
                <a:latin typeface="Arial"/>
                <a:ea typeface="Arial"/>
                <a:cs typeface="Arial"/>
                <a:sym typeface="Arial"/>
              </a:rPr>
              <a:t> social order," the penalty ranges from 2 to 7 years of imprisonment. (General premise)</a:t>
            </a:r>
            <a:endParaRPr dirty="0"/>
          </a:p>
          <a:p>
            <a:pPr marL="0" marR="0" lvl="0" indent="0" algn="l" rtl="0">
              <a:lnSpc>
                <a:spcPct val="150000"/>
              </a:lnSpc>
              <a:spcBef>
                <a:spcPts val="0"/>
              </a:spcBef>
              <a:spcAft>
                <a:spcPts val="0"/>
              </a:spcAft>
              <a:buNone/>
            </a:pPr>
            <a:r>
              <a:rPr lang="en-US" sz="1400" b="1" dirty="0">
                <a:solidFill>
                  <a:schemeClr val="dk1"/>
                </a:solidFill>
                <a:latin typeface="Arial"/>
                <a:ea typeface="Arial"/>
                <a:cs typeface="Arial"/>
                <a:sym typeface="Arial"/>
              </a:rPr>
              <a:t>Premise 2: </a:t>
            </a:r>
            <a:r>
              <a:rPr lang="en-US" sz="1400" dirty="0">
                <a:solidFill>
                  <a:schemeClr val="dk1"/>
                </a:solidFill>
                <a:latin typeface="Arial"/>
                <a:ea typeface="Arial"/>
                <a:cs typeface="Arial"/>
                <a:sym typeface="Arial"/>
              </a:rPr>
              <a:t>Dang Thi Han Ni and Tran Van Sy violated the privacy of someone named Nguyen Phuong Hang and insulted the reputation of Mr. Huynh Uy Dung and Dai Nam Joint Stock Company. (Specific Premise)</a:t>
            </a:r>
            <a:endParaRPr dirty="0"/>
          </a:p>
          <a:p>
            <a:pPr marL="0" marR="0" lvl="0" indent="0" algn="l" rtl="0">
              <a:lnSpc>
                <a:spcPct val="150000"/>
              </a:lnSpc>
              <a:spcBef>
                <a:spcPts val="0"/>
              </a:spcBef>
              <a:spcAft>
                <a:spcPts val="0"/>
              </a:spcAft>
              <a:buNone/>
            </a:pPr>
            <a:r>
              <a:rPr lang="en-US" sz="1400" b="1" dirty="0">
                <a:solidFill>
                  <a:schemeClr val="dk1"/>
                </a:solidFill>
                <a:highlight>
                  <a:srgbClr val="FFFF00"/>
                </a:highlight>
                <a:latin typeface="Arial"/>
                <a:ea typeface="Arial"/>
                <a:cs typeface="Arial"/>
                <a:sym typeface="Arial"/>
              </a:rPr>
              <a:t>Premise 3: </a:t>
            </a:r>
            <a:r>
              <a:rPr lang="en-US" sz="1400" dirty="0">
                <a:solidFill>
                  <a:schemeClr val="dk1"/>
                </a:solidFill>
                <a:highlight>
                  <a:srgbClr val="FFFF00"/>
                </a:highlight>
                <a:latin typeface="Arial"/>
                <a:ea typeface="Arial"/>
                <a:cs typeface="Arial"/>
                <a:sym typeface="Arial"/>
              </a:rPr>
              <a:t>Dang Thi Han Ni was sentenced to 1 year and 6 months in prison, while Tran Van Sy was sentenced to 2 years in prison. (Specific Premise)</a:t>
            </a:r>
            <a:endParaRPr dirty="0">
              <a:highlight>
                <a:srgbClr val="FFFF00"/>
              </a:highlight>
            </a:endParaRPr>
          </a:p>
          <a:p>
            <a:pPr marL="0" marR="0" lvl="0" indent="0" algn="l" rtl="0">
              <a:lnSpc>
                <a:spcPct val="150000"/>
              </a:lnSpc>
              <a:spcBef>
                <a:spcPts val="0"/>
              </a:spcBef>
              <a:spcAft>
                <a:spcPts val="0"/>
              </a:spcAft>
              <a:buNone/>
            </a:pPr>
            <a:r>
              <a:rPr lang="en-US" sz="1400" b="1" dirty="0">
                <a:solidFill>
                  <a:schemeClr val="dk1"/>
                </a:solidFill>
                <a:latin typeface="Arial"/>
                <a:ea typeface="Arial"/>
                <a:cs typeface="Arial"/>
                <a:sym typeface="Arial"/>
              </a:rPr>
              <a:t>Assumption: </a:t>
            </a:r>
            <a:r>
              <a:rPr lang="en-US" sz="1400" dirty="0">
                <a:solidFill>
                  <a:schemeClr val="dk1"/>
                </a:solidFill>
                <a:latin typeface="Arial"/>
                <a:ea typeface="Arial"/>
                <a:cs typeface="Arial"/>
                <a:sym typeface="Arial"/>
              </a:rPr>
              <a:t>Dang Thi Han Ni and Tran Van Sy have a good relationship with their family.</a:t>
            </a:r>
            <a:endParaRPr dirty="0"/>
          </a:p>
          <a:p>
            <a:pPr marL="0" marR="0" lvl="0" indent="0" algn="l" rtl="0">
              <a:lnSpc>
                <a:spcPct val="150000"/>
              </a:lnSpc>
              <a:spcBef>
                <a:spcPts val="0"/>
              </a:spcBef>
              <a:spcAft>
                <a:spcPts val="0"/>
              </a:spcAft>
              <a:buNone/>
            </a:pPr>
            <a:r>
              <a:rPr lang="en-US" sz="1400" b="1" dirty="0">
                <a:solidFill>
                  <a:schemeClr val="dk1"/>
                </a:solidFill>
                <a:latin typeface="Arial"/>
                <a:ea typeface="Arial"/>
                <a:cs typeface="Arial"/>
                <a:sym typeface="Arial"/>
              </a:rPr>
              <a:t>Conclusion: </a:t>
            </a:r>
            <a:r>
              <a:rPr lang="en-US" sz="1400" dirty="0">
                <a:solidFill>
                  <a:schemeClr val="dk1"/>
                </a:solidFill>
                <a:latin typeface="Arial"/>
                <a:ea typeface="Arial"/>
                <a:cs typeface="Arial"/>
                <a:sym typeface="Arial"/>
              </a:rPr>
              <a:t>Their family will miss them.</a:t>
            </a:r>
            <a:endParaRPr dirty="0"/>
          </a:p>
          <a:p>
            <a:pPr marL="0" marR="0" lvl="0" indent="0" algn="l" rtl="0">
              <a:lnSpc>
                <a:spcPct val="150000"/>
              </a:lnSpc>
              <a:spcBef>
                <a:spcPts val="0"/>
              </a:spcBef>
              <a:spcAft>
                <a:spcPts val="0"/>
              </a:spcAft>
              <a:buNone/>
            </a:pPr>
            <a:r>
              <a:rPr lang="en-US" sz="1400" b="1" dirty="0">
                <a:solidFill>
                  <a:schemeClr val="dk1"/>
                </a:solidFill>
                <a:latin typeface="Arial"/>
                <a:ea typeface="Arial"/>
                <a:cs typeface="Arial"/>
                <a:sym typeface="Arial"/>
              </a:rPr>
              <a:t>Type of argument: </a:t>
            </a:r>
            <a:r>
              <a:rPr lang="en-US" sz="1400" dirty="0">
                <a:solidFill>
                  <a:schemeClr val="dk1"/>
                </a:solidFill>
                <a:latin typeface="Arial"/>
                <a:ea typeface="Arial"/>
                <a:cs typeface="Arial"/>
                <a:sym typeface="Arial"/>
              </a:rPr>
              <a:t>Deductive (Argument of definition)</a:t>
            </a:r>
            <a:endParaRPr dirty="0"/>
          </a:p>
        </p:txBody>
      </p:sp>
      <p:sp>
        <p:nvSpPr>
          <p:cNvPr id="244" name="Google Shape;244;p3"/>
          <p:cNvSpPr txBox="1">
            <a:spLocks noGrp="1"/>
          </p:cNvSpPr>
          <p:nvPr>
            <p:ph type="title"/>
          </p:nvPr>
        </p:nvSpPr>
        <p:spPr>
          <a:xfrm>
            <a:off x="152400" y="228600"/>
            <a:ext cx="8229600" cy="304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400" i="0"/>
              <a:t>Task 1: Make an argument based on the clue</a:t>
            </a:r>
            <a:endParaRPr sz="2400" i="0"/>
          </a:p>
        </p:txBody>
      </p:sp>
      <p:pic>
        <p:nvPicPr>
          <p:cNvPr id="245" name="Google Shape;245;p3"/>
          <p:cNvPicPr preferRelativeResize="0"/>
          <p:nvPr/>
        </p:nvPicPr>
        <p:blipFill rotWithShape="1">
          <a:blip r:embed="rId3">
            <a:alphaModFix/>
          </a:blip>
          <a:srcRect/>
          <a:stretch/>
        </p:blipFill>
        <p:spPr>
          <a:xfrm>
            <a:off x="0" y="838200"/>
            <a:ext cx="4572000" cy="534638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31"/>
          <p:cNvSpPr/>
          <p:nvPr/>
        </p:nvSpPr>
        <p:spPr>
          <a:xfrm>
            <a:off x="0" y="845224"/>
            <a:ext cx="9144000" cy="5167551"/>
          </a:xfrm>
          <a:prstGeom prst="flowChartAlternateProcess">
            <a:avLst/>
          </a:prstGeom>
          <a:solidFill>
            <a:srgbClr val="DDDDDD"/>
          </a:solidFill>
          <a:ln w="38100" cap="flat" cmpd="sng">
            <a:solidFill>
              <a:srgbClr val="2E057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None/>
            </a:pPr>
            <a:r>
              <a:rPr lang="en-US" sz="2400">
                <a:solidFill>
                  <a:schemeClr val="dk1"/>
                </a:solidFill>
                <a:latin typeface="Calibri"/>
                <a:ea typeface="Calibri"/>
                <a:cs typeface="Calibri"/>
                <a:sym typeface="Calibri"/>
              </a:rPr>
              <a:t>Josh has twenty years of typing experience behind him; therefore, if you are looking for an efficient typist to enter your data into the new system, you need to look no further.</a:t>
            </a:r>
            <a:endParaRPr/>
          </a:p>
          <a:p>
            <a:pPr marL="0" marR="0" lvl="0" indent="0" algn="l" rtl="0">
              <a:lnSpc>
                <a:spcPct val="150000"/>
              </a:lnSpc>
              <a:spcBef>
                <a:spcPts val="0"/>
              </a:spcBef>
              <a:spcAft>
                <a:spcPts val="0"/>
              </a:spcAft>
              <a:buNone/>
            </a:pPr>
            <a:endParaRPr sz="2400">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r>
              <a:rPr lang="en-US" sz="2400" b="1">
                <a:solidFill>
                  <a:schemeClr val="dk1"/>
                </a:solidFill>
                <a:latin typeface="Calibri"/>
                <a:ea typeface="Calibri"/>
                <a:cs typeface="Calibri"/>
                <a:sym typeface="Calibri"/>
              </a:rPr>
              <a:t>The speaker assumes that____. </a:t>
            </a:r>
            <a:endParaRPr/>
          </a:p>
          <a:p>
            <a:pPr marL="0" marR="0" lvl="0" indent="0" algn="l" rtl="0">
              <a:lnSpc>
                <a:spcPct val="150000"/>
              </a:lnSpc>
              <a:spcBef>
                <a:spcPts val="0"/>
              </a:spcBef>
              <a:spcAft>
                <a:spcPts val="0"/>
              </a:spcAft>
              <a:buNone/>
            </a:pPr>
            <a:r>
              <a:rPr lang="en-US" sz="2400">
                <a:solidFill>
                  <a:schemeClr val="dk1"/>
                </a:solidFill>
                <a:latin typeface="Calibri"/>
                <a:ea typeface="Calibri"/>
                <a:cs typeface="Calibri"/>
                <a:sym typeface="Calibri"/>
              </a:rPr>
              <a:t>A. Josh’s job profile is the best that the new employer is going to get </a:t>
            </a:r>
            <a:br>
              <a:rPr lang="en-US" sz="2400">
                <a:solidFill>
                  <a:schemeClr val="dk1"/>
                </a:solidFill>
                <a:latin typeface="Calibri"/>
                <a:ea typeface="Calibri"/>
                <a:cs typeface="Calibri"/>
                <a:sym typeface="Calibri"/>
              </a:rPr>
            </a:br>
            <a:r>
              <a:rPr lang="en-US" sz="2400">
                <a:solidFill>
                  <a:schemeClr val="dk1"/>
                </a:solidFill>
                <a:latin typeface="Calibri"/>
                <a:ea typeface="Calibri"/>
                <a:cs typeface="Calibri"/>
                <a:sym typeface="Calibri"/>
              </a:rPr>
              <a:t>B. Josh is an outstandingly fast and accurate typist </a:t>
            </a:r>
            <a:br>
              <a:rPr lang="en-US" sz="2400">
                <a:solidFill>
                  <a:schemeClr val="dk1"/>
                </a:solidFill>
                <a:latin typeface="Calibri"/>
                <a:ea typeface="Calibri"/>
                <a:cs typeface="Calibri"/>
                <a:sym typeface="Calibri"/>
              </a:rPr>
            </a:br>
            <a:r>
              <a:rPr lang="en-US" sz="2400">
                <a:solidFill>
                  <a:schemeClr val="dk1"/>
                </a:solidFill>
                <a:latin typeface="Calibri"/>
                <a:ea typeface="Calibri"/>
                <a:cs typeface="Calibri"/>
                <a:sym typeface="Calibri"/>
              </a:rPr>
              <a:t>C. Josh will fit well into the new office </a:t>
            </a:r>
            <a:endParaRPr/>
          </a:p>
          <a:p>
            <a:pPr marL="0" marR="0" lvl="0" indent="0" algn="l" rtl="0">
              <a:lnSpc>
                <a:spcPct val="150000"/>
              </a:lnSpc>
              <a:spcBef>
                <a:spcPts val="0"/>
              </a:spcBef>
              <a:spcAft>
                <a:spcPts val="0"/>
              </a:spcAft>
              <a:buNone/>
            </a:pPr>
            <a:r>
              <a:rPr lang="en-US" sz="2400">
                <a:solidFill>
                  <a:schemeClr val="dk1"/>
                </a:solidFill>
                <a:latin typeface="Calibri"/>
                <a:ea typeface="Calibri"/>
                <a:cs typeface="Calibri"/>
                <a:sym typeface="Calibri"/>
              </a:rPr>
              <a:t>D. Twenty years of practice ensures typing efficiency</a:t>
            </a:r>
            <a:endParaRPr/>
          </a:p>
          <a:p>
            <a:pPr marL="0" marR="0" lvl="0" indent="0" algn="l" rtl="0">
              <a:spcBef>
                <a:spcPts val="0"/>
              </a:spcBef>
              <a:spcAft>
                <a:spcPts val="0"/>
              </a:spcAft>
              <a:buNone/>
            </a:pPr>
            <a:endParaRPr sz="2000">
              <a:solidFill>
                <a:schemeClr val="dk1"/>
              </a:solidFill>
              <a:latin typeface="Calibri"/>
              <a:ea typeface="Calibri"/>
              <a:cs typeface="Calibri"/>
              <a:sym typeface="Calibri"/>
            </a:endParaRPr>
          </a:p>
        </p:txBody>
      </p:sp>
      <p:sp>
        <p:nvSpPr>
          <p:cNvPr id="589" name="Google Shape;589;p31"/>
          <p:cNvSpPr/>
          <p:nvPr/>
        </p:nvSpPr>
        <p:spPr>
          <a:xfrm>
            <a:off x="533400" y="161686"/>
            <a:ext cx="1998663" cy="4619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1. Assumption</a:t>
            </a:r>
            <a:endParaRPr dirty="0"/>
          </a:p>
        </p:txBody>
      </p:sp>
      <p:sp>
        <p:nvSpPr>
          <p:cNvPr id="590" name="Google Shape;590;p31"/>
          <p:cNvSpPr/>
          <p:nvPr/>
        </p:nvSpPr>
        <p:spPr>
          <a:xfrm>
            <a:off x="1066800" y="6234350"/>
            <a:ext cx="349723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The correct answer is (D). </a:t>
            </a:r>
            <a:endParaRPr/>
          </a:p>
        </p:txBody>
      </p:sp>
      <p:sp>
        <p:nvSpPr>
          <p:cNvPr id="591" name="Google Shape;591;p31"/>
          <p:cNvSpPr/>
          <p:nvPr/>
        </p:nvSpPr>
        <p:spPr>
          <a:xfrm>
            <a:off x="3505200" y="162580"/>
            <a:ext cx="268740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Calibri"/>
                <a:ea typeface="Calibri"/>
                <a:cs typeface="Calibri"/>
                <a:sym typeface="Calibri"/>
              </a:rPr>
              <a:t>Causal argument</a:t>
            </a:r>
            <a:endParaRPr/>
          </a:p>
        </p:txBody>
      </p:sp>
    </p:spTree>
    <p:extLst>
      <p:ext uri="{BB962C8B-B14F-4D97-AF65-F5344CB8AC3E}">
        <p14:creationId xmlns:p14="http://schemas.microsoft.com/office/powerpoint/2010/main" val="1380648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90"/>
                                        </p:tgtEl>
                                        <p:attrNameLst>
                                          <p:attrName>style.visibility</p:attrName>
                                        </p:attrNameLst>
                                      </p:cBhvr>
                                      <p:to>
                                        <p:strVal val="visible"/>
                                      </p:to>
                                    </p:set>
                                    <p:animEffect transition="in" filter="fade">
                                      <p:cBhvr>
                                        <p:cTn id="11" dur="500"/>
                                        <p:tgtEl>
                                          <p:spTgt spid="5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32"/>
          <p:cNvSpPr/>
          <p:nvPr/>
        </p:nvSpPr>
        <p:spPr>
          <a:xfrm>
            <a:off x="76200" y="609600"/>
            <a:ext cx="8991600" cy="5657850"/>
          </a:xfrm>
          <a:prstGeom prst="flowChartAlternateProcess">
            <a:avLst/>
          </a:prstGeom>
          <a:solidFill>
            <a:srgbClr val="DDDDDD"/>
          </a:solidFill>
          <a:ln w="38100" cap="flat" cmpd="sng">
            <a:solidFill>
              <a:srgbClr val="2E057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000" dirty="0">
                <a:solidFill>
                  <a:schemeClr val="dk1"/>
                </a:solidFill>
                <a:latin typeface="Calibri"/>
                <a:ea typeface="Calibri"/>
                <a:cs typeface="Calibri"/>
                <a:sym typeface="Calibri"/>
              </a:rPr>
              <a:t>   A scientist planted two groups of plants under identical conditions of light, temperature, and water.  Every day he would play sound effects of thunderstorms to one of the groups of plants and sounds of city traffic to the other.  The group to which he played thunderstorms all died within a few weeks, but the other group developed well during the experiment.  He therefore concluded that the sound of city traffic is more effective for helping plants grow than is the sound of thunderstorms.</a:t>
            </a:r>
            <a:endParaRPr dirty="0"/>
          </a:p>
          <a:p>
            <a:pPr marL="0" marR="0" lvl="0" indent="0" algn="l" rtl="0">
              <a:spcBef>
                <a:spcPts val="0"/>
              </a:spcBef>
              <a:spcAft>
                <a:spcPts val="0"/>
              </a:spcAft>
              <a:buNone/>
            </a:pPr>
            <a:endParaRPr sz="10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b="1" dirty="0">
                <a:solidFill>
                  <a:schemeClr val="dk1"/>
                </a:solidFill>
                <a:latin typeface="Calibri"/>
                <a:ea typeface="Calibri"/>
                <a:cs typeface="Calibri"/>
                <a:sym typeface="Calibri"/>
              </a:rPr>
              <a:t>Which of the following, if true, would most seriously weaken the scientist’s conclusion?</a:t>
            </a:r>
            <a:endParaRPr dirty="0"/>
          </a:p>
          <a:p>
            <a:pPr marL="0" marR="0" lvl="0" indent="0" algn="l" rtl="0">
              <a:spcBef>
                <a:spcPts val="0"/>
              </a:spcBef>
              <a:spcAft>
                <a:spcPts val="0"/>
              </a:spcAft>
              <a:buNone/>
            </a:pPr>
            <a:endParaRPr sz="1000" b="1" dirty="0">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r>
              <a:rPr lang="en-US" sz="2000" dirty="0">
                <a:solidFill>
                  <a:schemeClr val="dk1"/>
                </a:solidFill>
                <a:latin typeface="Calibri"/>
                <a:ea typeface="Calibri"/>
                <a:cs typeface="Calibri"/>
                <a:sym typeface="Calibri"/>
              </a:rPr>
              <a:t>(A)The scientist put different types of plants in each group.</a:t>
            </a:r>
            <a:endParaRPr dirty="0"/>
          </a:p>
          <a:p>
            <a:pPr marL="0" marR="0" lvl="0" indent="0" algn="l" rtl="0">
              <a:lnSpc>
                <a:spcPct val="150000"/>
              </a:lnSpc>
              <a:spcBef>
                <a:spcPts val="0"/>
              </a:spcBef>
              <a:spcAft>
                <a:spcPts val="0"/>
              </a:spcAft>
              <a:buNone/>
            </a:pPr>
            <a:r>
              <a:rPr lang="en-US" sz="2000" dirty="0">
                <a:solidFill>
                  <a:schemeClr val="dk1"/>
                </a:solidFill>
                <a:latin typeface="Calibri"/>
                <a:ea typeface="Calibri"/>
                <a:cs typeface="Calibri"/>
                <a:sym typeface="Calibri"/>
              </a:rPr>
              <a:t>(B) The light affecting the plants changed according to the time of day.</a:t>
            </a:r>
            <a:endParaRPr dirty="0"/>
          </a:p>
          <a:p>
            <a:pPr marL="0" marR="0" lvl="0" indent="0" algn="l" rtl="0">
              <a:lnSpc>
                <a:spcPct val="150000"/>
              </a:lnSpc>
              <a:spcBef>
                <a:spcPts val="0"/>
              </a:spcBef>
              <a:spcAft>
                <a:spcPts val="0"/>
              </a:spcAft>
              <a:buNone/>
            </a:pPr>
            <a:r>
              <a:rPr lang="en-US" sz="2000" dirty="0">
                <a:solidFill>
                  <a:schemeClr val="dk1"/>
                </a:solidFill>
                <a:latin typeface="Calibri"/>
                <a:ea typeface="Calibri"/>
                <a:cs typeface="Calibri"/>
                <a:sym typeface="Calibri"/>
              </a:rPr>
              <a:t>(C)The plants with city traffic sounds died several weeks after the experiment.</a:t>
            </a:r>
            <a:endParaRPr dirty="0"/>
          </a:p>
          <a:p>
            <a:pPr marL="0" marR="0" lvl="0" indent="0" algn="l" rtl="0">
              <a:lnSpc>
                <a:spcPct val="150000"/>
              </a:lnSpc>
              <a:spcBef>
                <a:spcPts val="0"/>
              </a:spcBef>
              <a:spcAft>
                <a:spcPts val="0"/>
              </a:spcAft>
              <a:buNone/>
            </a:pPr>
            <a:r>
              <a:rPr lang="en-US" sz="2000" dirty="0">
                <a:solidFill>
                  <a:schemeClr val="dk1"/>
                </a:solidFill>
                <a:latin typeface="Calibri"/>
                <a:ea typeface="Calibri"/>
                <a:cs typeface="Calibri"/>
                <a:sym typeface="Calibri"/>
              </a:rPr>
              <a:t>(D)The plants were all purchased at the same time.</a:t>
            </a:r>
            <a:endParaRPr dirty="0"/>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	</a:t>
            </a:r>
            <a:endParaRPr dirty="0"/>
          </a:p>
        </p:txBody>
      </p:sp>
      <p:sp>
        <p:nvSpPr>
          <p:cNvPr id="598" name="Google Shape;598;p32"/>
          <p:cNvSpPr/>
          <p:nvPr/>
        </p:nvSpPr>
        <p:spPr>
          <a:xfrm>
            <a:off x="1143000" y="6267450"/>
            <a:ext cx="7162800" cy="5905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		</a:t>
            </a:r>
            <a:r>
              <a:rPr lang="en-US" sz="2400" b="1">
                <a:solidFill>
                  <a:schemeClr val="dk1"/>
                </a:solidFill>
                <a:latin typeface="Calibri"/>
                <a:ea typeface="Calibri"/>
                <a:cs typeface="Calibri"/>
                <a:sym typeface="Calibri"/>
              </a:rPr>
              <a:t>The correct answer is (A).  </a:t>
            </a:r>
            <a:endParaRPr/>
          </a:p>
        </p:txBody>
      </p:sp>
      <p:sp>
        <p:nvSpPr>
          <p:cNvPr id="599" name="Google Shape;599;p32"/>
          <p:cNvSpPr/>
          <p:nvPr/>
        </p:nvSpPr>
        <p:spPr>
          <a:xfrm>
            <a:off x="609600" y="0"/>
            <a:ext cx="2157351" cy="4619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2. Weaken</a:t>
            </a:r>
            <a:endParaRPr dirty="0"/>
          </a:p>
        </p:txBody>
      </p:sp>
      <p:sp>
        <p:nvSpPr>
          <p:cNvPr id="600" name="Google Shape;600;p32"/>
          <p:cNvSpPr/>
          <p:nvPr/>
        </p:nvSpPr>
        <p:spPr>
          <a:xfrm>
            <a:off x="3517075" y="12562"/>
            <a:ext cx="3729804"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chemeClr val="dk1"/>
                </a:solidFill>
                <a:latin typeface="Calibri"/>
                <a:ea typeface="Calibri"/>
                <a:cs typeface="Calibri"/>
                <a:sym typeface="Calibri"/>
              </a:rPr>
              <a:t>Argument from analogy</a:t>
            </a:r>
            <a:endParaRPr dirty="0"/>
          </a:p>
        </p:txBody>
      </p:sp>
    </p:spTree>
    <p:extLst>
      <p:ext uri="{BB962C8B-B14F-4D97-AF65-F5344CB8AC3E}">
        <p14:creationId xmlns:p14="http://schemas.microsoft.com/office/powerpoint/2010/main" val="398965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98"/>
                                        </p:tgtEl>
                                        <p:attrNameLst>
                                          <p:attrName>style.visibility</p:attrName>
                                        </p:attrNameLst>
                                      </p:cBhvr>
                                      <p:to>
                                        <p:strVal val="visible"/>
                                      </p:to>
                                    </p:set>
                                    <p:animEffect transition="in" filter="fade">
                                      <p:cBhvr>
                                        <p:cTn id="11" dur="500"/>
                                        <p:tgtEl>
                                          <p:spTgt spid="5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33"/>
          <p:cNvSpPr/>
          <p:nvPr/>
        </p:nvSpPr>
        <p:spPr>
          <a:xfrm>
            <a:off x="76200" y="990600"/>
            <a:ext cx="9067800" cy="4724400"/>
          </a:xfrm>
          <a:prstGeom prst="rect">
            <a:avLst/>
          </a:prstGeom>
          <a:solidFill>
            <a:srgbClr val="DDDDDD"/>
          </a:solidFill>
          <a:ln w="38100" cap="flat" cmpd="sng">
            <a:solidFill>
              <a:srgbClr val="402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2000" dirty="0">
                <a:solidFill>
                  <a:schemeClr val="dk1"/>
                </a:solidFill>
                <a:latin typeface="Calibri"/>
                <a:ea typeface="Calibri"/>
                <a:cs typeface="Calibri"/>
                <a:sym typeface="Calibri"/>
              </a:rPr>
              <a:t>A popular Internet service provider changed its billing system, charging customers per each connection to the system rather than per total hours connected.  According to the company, under the new system, customers will spend more time connected to the Internet while paying the same or smaller amounts.</a:t>
            </a:r>
            <a:endParaRPr dirty="0"/>
          </a:p>
          <a:p>
            <a:pPr marL="0" marR="0" lvl="0" indent="0" algn="l" rtl="0">
              <a:spcBef>
                <a:spcPts val="0"/>
              </a:spcBef>
              <a:spcAft>
                <a:spcPts val="0"/>
              </a:spcAft>
              <a:buNone/>
            </a:pPr>
            <a:endParaRPr sz="10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b="1" dirty="0">
                <a:solidFill>
                  <a:schemeClr val="dk1"/>
                </a:solidFill>
                <a:latin typeface="Calibri"/>
                <a:ea typeface="Calibri"/>
                <a:cs typeface="Calibri"/>
                <a:sym typeface="Calibri"/>
              </a:rPr>
              <a:t>Which one of the following statements, if true, would most strengthen the conclusion of the company?</a:t>
            </a:r>
            <a:endParaRPr dirty="0"/>
          </a:p>
          <a:p>
            <a:pPr marL="0" marR="0" lvl="0" indent="0" algn="l" rtl="0">
              <a:spcBef>
                <a:spcPts val="0"/>
              </a:spcBef>
              <a:spcAft>
                <a:spcPts val="0"/>
              </a:spcAft>
              <a:buNone/>
            </a:pPr>
            <a:endParaRPr sz="1000" b="1" dirty="0">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r>
              <a:rPr lang="en-US" sz="2000" dirty="0">
                <a:solidFill>
                  <a:schemeClr val="dk1"/>
                </a:solidFill>
                <a:latin typeface="Calibri"/>
                <a:ea typeface="Calibri"/>
                <a:cs typeface="Calibri"/>
                <a:sym typeface="Calibri"/>
              </a:rPr>
              <a:t>	(A) Customers will be happier if the company’s Internet service is stable.</a:t>
            </a:r>
            <a:endParaRPr dirty="0"/>
          </a:p>
          <a:p>
            <a:pPr marL="0" marR="0" lvl="0" indent="0" algn="l" rtl="0">
              <a:lnSpc>
                <a:spcPct val="150000"/>
              </a:lnSpc>
              <a:spcBef>
                <a:spcPts val="0"/>
              </a:spcBef>
              <a:spcAft>
                <a:spcPts val="0"/>
              </a:spcAft>
              <a:buNone/>
            </a:pPr>
            <a:r>
              <a:rPr lang="en-US" sz="2000" dirty="0">
                <a:solidFill>
                  <a:schemeClr val="dk1"/>
                </a:solidFill>
                <a:latin typeface="Calibri"/>
                <a:ea typeface="Calibri"/>
                <a:cs typeface="Calibri"/>
                <a:sym typeface="Calibri"/>
              </a:rPr>
              <a:t>	(B) Customers will drop because the company’s Internet service is poor.</a:t>
            </a:r>
            <a:endParaRPr dirty="0"/>
          </a:p>
          <a:p>
            <a:pPr marL="0" marR="0" lvl="0" indent="0" algn="l" rtl="0">
              <a:lnSpc>
                <a:spcPct val="150000"/>
              </a:lnSpc>
              <a:spcBef>
                <a:spcPts val="0"/>
              </a:spcBef>
              <a:spcAft>
                <a:spcPts val="0"/>
              </a:spcAft>
              <a:buNone/>
            </a:pPr>
            <a:r>
              <a:rPr lang="en-US" sz="2000" dirty="0">
                <a:solidFill>
                  <a:schemeClr val="dk1"/>
                </a:solidFill>
                <a:latin typeface="Calibri"/>
                <a:ea typeface="Calibri"/>
                <a:cs typeface="Calibri"/>
                <a:sym typeface="Calibri"/>
              </a:rPr>
              <a:t>	(C) The more time spent online costs customers more money.</a:t>
            </a:r>
            <a:endParaRPr dirty="0"/>
          </a:p>
          <a:p>
            <a:pPr marL="0" marR="0" lvl="0" indent="0" algn="l" rtl="0">
              <a:lnSpc>
                <a:spcPct val="150000"/>
              </a:lnSpc>
              <a:spcBef>
                <a:spcPts val="0"/>
              </a:spcBef>
              <a:spcAft>
                <a:spcPts val="0"/>
              </a:spcAft>
              <a:buNone/>
            </a:pPr>
            <a:r>
              <a:rPr lang="en-US" sz="2000" dirty="0">
                <a:solidFill>
                  <a:schemeClr val="dk1"/>
                </a:solidFill>
                <a:latin typeface="Calibri"/>
                <a:ea typeface="Calibri"/>
                <a:cs typeface="Calibri"/>
                <a:sym typeface="Calibri"/>
              </a:rPr>
              <a:t>	(D) The company’s employees also support the change in billing.</a:t>
            </a:r>
            <a:endParaRPr dirty="0"/>
          </a:p>
        </p:txBody>
      </p:sp>
      <p:sp>
        <p:nvSpPr>
          <p:cNvPr id="607" name="Google Shape;607;p33"/>
          <p:cNvSpPr/>
          <p:nvPr/>
        </p:nvSpPr>
        <p:spPr>
          <a:xfrm>
            <a:off x="533400" y="152400"/>
            <a:ext cx="2971800" cy="523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chemeClr val="dk1"/>
                </a:solidFill>
                <a:latin typeface="Calibri"/>
                <a:ea typeface="Calibri"/>
                <a:cs typeface="Calibri"/>
                <a:sym typeface="Calibri"/>
              </a:rPr>
              <a:t>3. Strengthen</a:t>
            </a:r>
            <a:endParaRPr dirty="0"/>
          </a:p>
        </p:txBody>
      </p:sp>
      <p:sp>
        <p:nvSpPr>
          <p:cNvPr id="608" name="Google Shape;608;p33"/>
          <p:cNvSpPr/>
          <p:nvPr/>
        </p:nvSpPr>
        <p:spPr>
          <a:xfrm>
            <a:off x="1219200" y="6029325"/>
            <a:ext cx="7162800" cy="5905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		</a:t>
            </a:r>
            <a:r>
              <a:rPr lang="en-US" sz="2000" b="1">
                <a:solidFill>
                  <a:schemeClr val="dk1"/>
                </a:solidFill>
                <a:latin typeface="Calibri"/>
                <a:ea typeface="Calibri"/>
                <a:cs typeface="Calibri"/>
                <a:sym typeface="Calibri"/>
              </a:rPr>
              <a:t>The correct answer is (A).  </a:t>
            </a:r>
            <a:endParaRPr sz="1600" b="1">
              <a:solidFill>
                <a:schemeClr val="dk1"/>
              </a:solidFill>
              <a:latin typeface="Calibri"/>
              <a:ea typeface="Calibri"/>
              <a:cs typeface="Calibri"/>
              <a:sym typeface="Calibri"/>
            </a:endParaRPr>
          </a:p>
        </p:txBody>
      </p:sp>
      <p:sp>
        <p:nvSpPr>
          <p:cNvPr id="609" name="Google Shape;609;p33"/>
          <p:cNvSpPr/>
          <p:nvPr/>
        </p:nvSpPr>
        <p:spPr>
          <a:xfrm>
            <a:off x="3505200" y="162580"/>
            <a:ext cx="268740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Calibri"/>
                <a:ea typeface="Calibri"/>
                <a:cs typeface="Calibri"/>
                <a:sym typeface="Calibri"/>
              </a:rPr>
              <a:t>Causal argument</a:t>
            </a:r>
            <a:endParaRPr/>
          </a:p>
        </p:txBody>
      </p:sp>
    </p:spTree>
    <p:extLst>
      <p:ext uri="{BB962C8B-B14F-4D97-AF65-F5344CB8AC3E}">
        <p14:creationId xmlns:p14="http://schemas.microsoft.com/office/powerpoint/2010/main" val="1045473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08"/>
                                        </p:tgtEl>
                                        <p:attrNameLst>
                                          <p:attrName>style.visibility</p:attrName>
                                        </p:attrNameLst>
                                      </p:cBhvr>
                                      <p:to>
                                        <p:strVal val="visible"/>
                                      </p:to>
                                    </p:set>
                                    <p:animEffect transition="in" filter="fade">
                                      <p:cBhvr>
                                        <p:cTn id="11" dur="500"/>
                                        <p:tgtEl>
                                          <p:spTgt spid="6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34"/>
          <p:cNvSpPr txBox="1">
            <a:spLocks noGrp="1"/>
          </p:cNvSpPr>
          <p:nvPr>
            <p:ph type="title"/>
          </p:nvPr>
        </p:nvSpPr>
        <p:spPr>
          <a:xfrm>
            <a:off x="533400" y="2362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6100" i="0" dirty="0"/>
              <a:t>MCQ PRACTICE</a:t>
            </a:r>
            <a:r>
              <a:rPr lang="en-US" i="0" dirty="0"/>
              <a:t> </a:t>
            </a:r>
            <a:endParaRPr i="0" dirty="0"/>
          </a:p>
        </p:txBody>
      </p:sp>
      <p:sp>
        <p:nvSpPr>
          <p:cNvPr id="615" name="Google Shape;615;p34"/>
          <p:cNvSpPr txBox="1"/>
          <p:nvPr/>
        </p:nvSpPr>
        <p:spPr>
          <a:xfrm>
            <a:off x="685800" y="4267200"/>
            <a:ext cx="83058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Identify the argument pattern and select the best answer. </a:t>
            </a:r>
            <a:endParaRPr/>
          </a:p>
        </p:txBody>
      </p:sp>
    </p:spTree>
    <p:extLst>
      <p:ext uri="{BB962C8B-B14F-4D97-AF65-F5344CB8AC3E}">
        <p14:creationId xmlns:p14="http://schemas.microsoft.com/office/powerpoint/2010/main" val="4122224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35"/>
          <p:cNvSpPr/>
          <p:nvPr/>
        </p:nvSpPr>
        <p:spPr>
          <a:xfrm>
            <a:off x="228600" y="762000"/>
            <a:ext cx="8686800" cy="5334000"/>
          </a:xfrm>
          <a:prstGeom prst="rect">
            <a:avLst/>
          </a:prstGeom>
          <a:solidFill>
            <a:srgbClr val="DDDDDD"/>
          </a:solidFill>
          <a:ln w="38100" cap="flat" cmpd="sng">
            <a:solidFill>
              <a:srgbClr val="402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dirty="0">
                <a:solidFill>
                  <a:schemeClr val="dk1"/>
                </a:solidFill>
                <a:latin typeface="Calibri"/>
                <a:ea typeface="Calibri"/>
                <a:cs typeface="Calibri"/>
                <a:sym typeface="Calibri"/>
              </a:rPr>
              <a:t>Photography is no longer an art form. Nowadays everyone has access to digital cameras that only need to be pointed at the subject in order to generate a perfect image.</a:t>
            </a:r>
            <a:endParaRPr dirty="0"/>
          </a:p>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The writer of the argument apparently assumes that</a:t>
            </a:r>
            <a:endParaRPr dirty="0"/>
          </a:p>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r>
              <a:rPr lang="en-US" sz="2400" dirty="0">
                <a:solidFill>
                  <a:schemeClr val="dk1"/>
                </a:solidFill>
                <a:latin typeface="Calibri"/>
                <a:ea typeface="Calibri"/>
                <a:cs typeface="Calibri"/>
                <a:sym typeface="Calibri"/>
              </a:rPr>
              <a:t>A. the selection of the subject is not an artistic factor in photography </a:t>
            </a:r>
            <a:br>
              <a:rPr lang="en-US" sz="2400" dirty="0">
                <a:solidFill>
                  <a:schemeClr val="dk1"/>
                </a:solidFill>
                <a:latin typeface="Calibri"/>
                <a:ea typeface="Calibri"/>
                <a:cs typeface="Calibri"/>
                <a:sym typeface="Calibri"/>
              </a:rPr>
            </a:br>
            <a:r>
              <a:rPr lang="en-US" sz="2400" dirty="0">
                <a:solidFill>
                  <a:schemeClr val="dk1"/>
                </a:solidFill>
                <a:latin typeface="Calibri"/>
                <a:ea typeface="Calibri"/>
                <a:cs typeface="Calibri"/>
                <a:sym typeface="Calibri"/>
              </a:rPr>
              <a:t>B. digital cameras will continue to improve in quality </a:t>
            </a:r>
            <a:br>
              <a:rPr lang="en-US" sz="2400" dirty="0">
                <a:solidFill>
                  <a:schemeClr val="dk1"/>
                </a:solidFill>
                <a:latin typeface="Calibri"/>
                <a:ea typeface="Calibri"/>
                <a:cs typeface="Calibri"/>
                <a:sym typeface="Calibri"/>
              </a:rPr>
            </a:br>
            <a:r>
              <a:rPr lang="en-US" sz="2400" dirty="0">
                <a:solidFill>
                  <a:schemeClr val="dk1"/>
                </a:solidFill>
                <a:latin typeface="Calibri"/>
                <a:ea typeface="Calibri"/>
                <a:cs typeface="Calibri"/>
                <a:sym typeface="Calibri"/>
              </a:rPr>
              <a:t>C. digital cameras can never go wrong </a:t>
            </a:r>
            <a:br>
              <a:rPr lang="en-US" sz="2400" dirty="0">
                <a:solidFill>
                  <a:schemeClr val="dk1"/>
                </a:solidFill>
                <a:latin typeface="Calibri"/>
                <a:ea typeface="Calibri"/>
                <a:cs typeface="Calibri"/>
                <a:sym typeface="Calibri"/>
              </a:rPr>
            </a:br>
            <a:r>
              <a:rPr lang="en-US" sz="2400" dirty="0">
                <a:solidFill>
                  <a:schemeClr val="dk1"/>
                </a:solidFill>
                <a:latin typeface="Calibri"/>
                <a:ea typeface="Calibri"/>
                <a:cs typeface="Calibri"/>
                <a:sym typeface="Calibri"/>
              </a:rPr>
              <a:t>D. photography with all other types of camera is an art form </a:t>
            </a:r>
            <a:br>
              <a:rPr lang="en-US" sz="2400" dirty="0">
                <a:solidFill>
                  <a:schemeClr val="dk1"/>
                </a:solidFill>
                <a:latin typeface="Calibri"/>
                <a:ea typeface="Calibri"/>
                <a:cs typeface="Calibri"/>
                <a:sym typeface="Calibri"/>
              </a:rPr>
            </a:br>
            <a:endParaRPr sz="2400" dirty="0">
              <a:solidFill>
                <a:schemeClr val="dk1"/>
              </a:solidFill>
              <a:latin typeface="Calibri"/>
              <a:ea typeface="Calibri"/>
              <a:cs typeface="Calibri"/>
              <a:sym typeface="Calibri"/>
            </a:endParaRPr>
          </a:p>
        </p:txBody>
      </p:sp>
      <p:sp>
        <p:nvSpPr>
          <p:cNvPr id="622" name="Google Shape;622;p35"/>
          <p:cNvSpPr txBox="1"/>
          <p:nvPr/>
        </p:nvSpPr>
        <p:spPr>
          <a:xfrm>
            <a:off x="2667000" y="6096000"/>
            <a:ext cx="4267200" cy="523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The correct answer is  </a:t>
            </a:r>
            <a:endParaRPr sz="2800" b="1">
              <a:solidFill>
                <a:schemeClr val="dk1"/>
              </a:solidFill>
              <a:latin typeface="Calibri"/>
              <a:ea typeface="Calibri"/>
              <a:cs typeface="Calibri"/>
              <a:sym typeface="Calibri"/>
            </a:endParaRPr>
          </a:p>
        </p:txBody>
      </p:sp>
      <p:sp>
        <p:nvSpPr>
          <p:cNvPr id="623" name="Google Shape;623;p35"/>
          <p:cNvSpPr/>
          <p:nvPr/>
        </p:nvSpPr>
        <p:spPr>
          <a:xfrm>
            <a:off x="152400" y="152400"/>
            <a:ext cx="1806575" cy="523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Calibri"/>
                <a:ea typeface="Calibri"/>
                <a:cs typeface="Calibri"/>
                <a:sym typeface="Calibri"/>
              </a:rPr>
              <a:t>Question 1</a:t>
            </a:r>
            <a:endParaRPr/>
          </a:p>
        </p:txBody>
      </p:sp>
      <p:sp>
        <p:nvSpPr>
          <p:cNvPr id="624" name="Google Shape;624;p35"/>
          <p:cNvSpPr/>
          <p:nvPr/>
        </p:nvSpPr>
        <p:spPr>
          <a:xfrm>
            <a:off x="5943600" y="6096000"/>
            <a:ext cx="762000" cy="523875"/>
          </a:xfrm>
          <a:prstGeom prst="rect">
            <a:avLst/>
          </a:prstGeom>
          <a:solidFill>
            <a:schemeClr val="lt1"/>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rgbClr val="FF0000"/>
                </a:solidFill>
                <a:latin typeface="Arial"/>
                <a:ea typeface="Arial"/>
                <a:cs typeface="Arial"/>
                <a:sym typeface="Arial"/>
              </a:rPr>
              <a:t>A</a:t>
            </a:r>
            <a:endParaRPr/>
          </a:p>
        </p:txBody>
      </p:sp>
      <p:sp>
        <p:nvSpPr>
          <p:cNvPr id="625" name="Google Shape;625;p35"/>
          <p:cNvSpPr/>
          <p:nvPr/>
        </p:nvSpPr>
        <p:spPr>
          <a:xfrm>
            <a:off x="3000952" y="152400"/>
            <a:ext cx="466717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Calibri"/>
                <a:ea typeface="Calibri"/>
                <a:cs typeface="Calibri"/>
                <a:sym typeface="Calibri"/>
              </a:rPr>
              <a:t>Argument from generalization</a:t>
            </a:r>
            <a:endParaRPr/>
          </a:p>
        </p:txBody>
      </p:sp>
    </p:spTree>
    <p:extLst>
      <p:ext uri="{BB962C8B-B14F-4D97-AF65-F5344CB8AC3E}">
        <p14:creationId xmlns:p14="http://schemas.microsoft.com/office/powerpoint/2010/main" val="44386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22"/>
                                        </p:tgtEl>
                                        <p:attrNameLst>
                                          <p:attrName>style.visibility</p:attrName>
                                        </p:attrNameLst>
                                      </p:cBhvr>
                                      <p:to>
                                        <p:strVal val="visible"/>
                                      </p:to>
                                    </p:set>
                                    <p:animEffect transition="in" filter="fade">
                                      <p:cBhvr>
                                        <p:cTn id="11" dur="500"/>
                                        <p:tgtEl>
                                          <p:spTgt spid="62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36"/>
          <p:cNvSpPr/>
          <p:nvPr/>
        </p:nvSpPr>
        <p:spPr>
          <a:xfrm>
            <a:off x="152400" y="838200"/>
            <a:ext cx="8991600" cy="4953000"/>
          </a:xfrm>
          <a:prstGeom prst="rect">
            <a:avLst/>
          </a:prstGeom>
          <a:solidFill>
            <a:srgbClr val="DDDDDD"/>
          </a:solidFill>
          <a:ln w="38100" cap="flat" cmpd="sng">
            <a:solidFill>
              <a:srgbClr val="402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None/>
            </a:pPr>
            <a:r>
              <a:rPr lang="en-US" sz="2400" dirty="0">
                <a:solidFill>
                  <a:schemeClr val="dk1"/>
                </a:solidFill>
                <a:latin typeface="Calibri"/>
                <a:ea typeface="Calibri"/>
                <a:cs typeface="Calibri"/>
                <a:sym typeface="Calibri"/>
              </a:rPr>
              <a:t>Recent studies have highlighted the harmful effects of additives in food (colors, preservatives, flavor enhancers etc.). There are no synthetic substances in the foods we produce at </a:t>
            </a:r>
            <a:r>
              <a:rPr lang="en-US" sz="2400" dirty="0" err="1">
                <a:solidFill>
                  <a:schemeClr val="dk1"/>
                </a:solidFill>
                <a:latin typeface="Calibri"/>
                <a:ea typeface="Calibri"/>
                <a:cs typeface="Calibri"/>
                <a:sym typeface="Calibri"/>
              </a:rPr>
              <a:t>Munchon</a:t>
            </a:r>
            <a:r>
              <a:rPr lang="en-US" sz="2400" dirty="0">
                <a:solidFill>
                  <a:schemeClr val="dk1"/>
                </a:solidFill>
                <a:latin typeface="Calibri"/>
                <a:ea typeface="Calibri"/>
                <a:cs typeface="Calibri"/>
                <a:sym typeface="Calibri"/>
              </a:rPr>
              <a:t> Foods – we use only natural ingredients. Hence you can be sure you are safeguarding your family’s health when you buy our products.</a:t>
            </a:r>
            <a:endParaRPr dirty="0"/>
          </a:p>
          <a:p>
            <a:pPr marL="0" marR="0" lvl="0" indent="0" algn="l" rtl="0">
              <a:lnSpc>
                <a:spcPct val="120000"/>
              </a:lnSpc>
              <a:spcBef>
                <a:spcPts val="600"/>
              </a:spcBef>
              <a:spcAft>
                <a:spcPts val="0"/>
              </a:spcAft>
              <a:buNone/>
            </a:pPr>
            <a:r>
              <a:rPr lang="en-US" sz="2400" b="1" dirty="0">
                <a:solidFill>
                  <a:schemeClr val="dk1"/>
                </a:solidFill>
                <a:latin typeface="Calibri"/>
                <a:ea typeface="Calibri"/>
                <a:cs typeface="Calibri"/>
                <a:sym typeface="Calibri"/>
              </a:rPr>
              <a:t>Which of the following, if true, would most weaken the conclusion of </a:t>
            </a:r>
            <a:r>
              <a:rPr lang="en-US" sz="2400" b="1" dirty="0" err="1">
                <a:solidFill>
                  <a:schemeClr val="dk1"/>
                </a:solidFill>
                <a:latin typeface="Calibri"/>
                <a:ea typeface="Calibri"/>
                <a:cs typeface="Calibri"/>
                <a:sym typeface="Calibri"/>
              </a:rPr>
              <a:t>Munchon</a:t>
            </a:r>
            <a:r>
              <a:rPr lang="en-US" sz="2400" b="1" dirty="0">
                <a:solidFill>
                  <a:schemeClr val="dk1"/>
                </a:solidFill>
                <a:latin typeface="Calibri"/>
                <a:ea typeface="Calibri"/>
                <a:cs typeface="Calibri"/>
                <a:sym typeface="Calibri"/>
              </a:rPr>
              <a:t> Foods?</a:t>
            </a:r>
            <a:endParaRPr dirty="0"/>
          </a:p>
          <a:p>
            <a:pPr marL="0" marR="0" lvl="0" indent="0" algn="l" rtl="0">
              <a:lnSpc>
                <a:spcPct val="120000"/>
              </a:lnSpc>
              <a:spcBef>
                <a:spcPts val="0"/>
              </a:spcBef>
              <a:spcAft>
                <a:spcPts val="0"/>
              </a:spcAft>
              <a:buNone/>
            </a:pPr>
            <a:r>
              <a:rPr lang="en-US" sz="2400" dirty="0">
                <a:solidFill>
                  <a:schemeClr val="dk1"/>
                </a:solidFill>
                <a:latin typeface="Calibri"/>
                <a:ea typeface="Calibri"/>
                <a:cs typeface="Calibri"/>
                <a:sym typeface="Calibri"/>
              </a:rPr>
              <a:t>A. Some synthetic substances are not harmful. </a:t>
            </a:r>
            <a:br>
              <a:rPr lang="en-US" sz="2400" dirty="0">
                <a:solidFill>
                  <a:schemeClr val="dk1"/>
                </a:solidFill>
                <a:latin typeface="Calibri"/>
                <a:ea typeface="Calibri"/>
                <a:cs typeface="Calibri"/>
                <a:sym typeface="Calibri"/>
              </a:rPr>
            </a:br>
            <a:r>
              <a:rPr lang="en-US" sz="2400" dirty="0">
                <a:solidFill>
                  <a:schemeClr val="dk1"/>
                </a:solidFill>
                <a:latin typeface="Calibri"/>
                <a:ea typeface="Calibri"/>
                <a:cs typeface="Calibri"/>
                <a:sym typeface="Calibri"/>
              </a:rPr>
              <a:t>B. Some natural substances found in foods can be harmful. </a:t>
            </a:r>
            <a:br>
              <a:rPr lang="en-US" sz="2400" dirty="0">
                <a:solidFill>
                  <a:schemeClr val="dk1"/>
                </a:solidFill>
                <a:latin typeface="Calibri"/>
                <a:ea typeface="Calibri"/>
                <a:cs typeface="Calibri"/>
                <a:sym typeface="Calibri"/>
              </a:rPr>
            </a:br>
            <a:r>
              <a:rPr lang="en-US" sz="2400" dirty="0">
                <a:solidFill>
                  <a:schemeClr val="dk1"/>
                </a:solidFill>
                <a:latin typeface="Calibri"/>
                <a:ea typeface="Calibri"/>
                <a:cs typeface="Calibri"/>
                <a:sym typeface="Calibri"/>
              </a:rPr>
              <a:t>C. Food without additives is unlikely to taste good. </a:t>
            </a:r>
            <a:br>
              <a:rPr lang="en-US" sz="2400" dirty="0">
                <a:solidFill>
                  <a:schemeClr val="dk1"/>
                </a:solidFill>
                <a:latin typeface="Calibri"/>
                <a:ea typeface="Calibri"/>
                <a:cs typeface="Calibri"/>
                <a:sym typeface="Calibri"/>
              </a:rPr>
            </a:br>
            <a:r>
              <a:rPr lang="en-US" sz="2400" dirty="0">
                <a:solidFill>
                  <a:schemeClr val="dk1"/>
                </a:solidFill>
                <a:latin typeface="Calibri"/>
                <a:ea typeface="Calibri"/>
                <a:cs typeface="Calibri"/>
                <a:sym typeface="Calibri"/>
              </a:rPr>
              <a:t>D. Without preservatives some foods could cause harm. </a:t>
            </a:r>
            <a:endParaRPr dirty="0"/>
          </a:p>
          <a:p>
            <a:pPr marL="0" marR="0" lvl="0" indent="0" algn="l" rtl="0">
              <a:spcBef>
                <a:spcPts val="0"/>
              </a:spcBef>
              <a:spcAft>
                <a:spcPts val="0"/>
              </a:spcAft>
              <a:buNone/>
            </a:pPr>
            <a:endParaRPr sz="2000" dirty="0">
              <a:solidFill>
                <a:schemeClr val="dk1"/>
              </a:solidFill>
              <a:latin typeface="Calibri"/>
              <a:ea typeface="Calibri"/>
              <a:cs typeface="Calibri"/>
              <a:sym typeface="Calibri"/>
            </a:endParaRPr>
          </a:p>
        </p:txBody>
      </p:sp>
      <p:sp>
        <p:nvSpPr>
          <p:cNvPr id="632" name="Google Shape;632;p36"/>
          <p:cNvSpPr/>
          <p:nvPr/>
        </p:nvSpPr>
        <p:spPr>
          <a:xfrm>
            <a:off x="152400" y="162580"/>
            <a:ext cx="1806575" cy="523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chemeClr val="dk1"/>
                </a:solidFill>
                <a:latin typeface="Calibri"/>
                <a:ea typeface="Calibri"/>
                <a:cs typeface="Calibri"/>
                <a:sym typeface="Calibri"/>
              </a:rPr>
              <a:t>Question 2</a:t>
            </a:r>
            <a:endParaRPr dirty="0"/>
          </a:p>
        </p:txBody>
      </p:sp>
      <p:sp>
        <p:nvSpPr>
          <p:cNvPr id="633" name="Google Shape;633;p36"/>
          <p:cNvSpPr txBox="1"/>
          <p:nvPr/>
        </p:nvSpPr>
        <p:spPr>
          <a:xfrm>
            <a:off x="2631374" y="6175503"/>
            <a:ext cx="3429000" cy="523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Calibri"/>
                <a:ea typeface="Calibri"/>
                <a:cs typeface="Calibri"/>
                <a:sym typeface="Calibri"/>
              </a:rPr>
              <a:t>The correct answer is </a:t>
            </a:r>
            <a:endParaRPr sz="2800" b="1" dirty="0">
              <a:solidFill>
                <a:schemeClr val="dk1"/>
              </a:solidFill>
              <a:latin typeface="Calibri"/>
              <a:ea typeface="Calibri"/>
              <a:cs typeface="Calibri"/>
              <a:sym typeface="Calibri"/>
            </a:endParaRPr>
          </a:p>
        </p:txBody>
      </p:sp>
      <p:sp>
        <p:nvSpPr>
          <p:cNvPr id="634" name="Google Shape;634;p36"/>
          <p:cNvSpPr/>
          <p:nvPr/>
        </p:nvSpPr>
        <p:spPr>
          <a:xfrm>
            <a:off x="5955475" y="6175503"/>
            <a:ext cx="762000" cy="523875"/>
          </a:xfrm>
          <a:prstGeom prst="rect">
            <a:avLst/>
          </a:prstGeom>
          <a:solidFill>
            <a:schemeClr val="lt1"/>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rgbClr val="FF0000"/>
                </a:solidFill>
                <a:latin typeface="Arial"/>
                <a:ea typeface="Arial"/>
                <a:cs typeface="Arial"/>
                <a:sym typeface="Arial"/>
              </a:rPr>
              <a:t>B</a:t>
            </a:r>
            <a:endParaRPr/>
          </a:p>
        </p:txBody>
      </p:sp>
      <p:sp>
        <p:nvSpPr>
          <p:cNvPr id="635" name="Google Shape;635;p36"/>
          <p:cNvSpPr/>
          <p:nvPr/>
        </p:nvSpPr>
        <p:spPr>
          <a:xfrm>
            <a:off x="3505200" y="162580"/>
            <a:ext cx="268740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Calibri"/>
                <a:ea typeface="Calibri"/>
                <a:cs typeface="Calibri"/>
                <a:sym typeface="Calibri"/>
              </a:rPr>
              <a:t>Causal argument</a:t>
            </a:r>
            <a:endParaRPr/>
          </a:p>
        </p:txBody>
      </p:sp>
    </p:spTree>
    <p:extLst>
      <p:ext uri="{BB962C8B-B14F-4D97-AF65-F5344CB8AC3E}">
        <p14:creationId xmlns:p14="http://schemas.microsoft.com/office/powerpoint/2010/main" val="277272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33"/>
                                        </p:tgtEl>
                                        <p:attrNameLst>
                                          <p:attrName>style.visibility</p:attrName>
                                        </p:attrNameLst>
                                      </p:cBhvr>
                                      <p:to>
                                        <p:strVal val="visible"/>
                                      </p:to>
                                    </p:set>
                                    <p:animEffect transition="in" filter="fade">
                                      <p:cBhvr>
                                        <p:cTn id="11" dur="500"/>
                                        <p:tgtEl>
                                          <p:spTgt spid="63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7"/>
          <p:cNvSpPr/>
          <p:nvPr/>
        </p:nvSpPr>
        <p:spPr>
          <a:xfrm>
            <a:off x="228600" y="838200"/>
            <a:ext cx="8686800" cy="5257800"/>
          </a:xfrm>
          <a:prstGeom prst="rect">
            <a:avLst/>
          </a:prstGeom>
          <a:solidFill>
            <a:srgbClr val="DDDDDD"/>
          </a:solidFill>
          <a:ln w="38100" cap="flat" cmpd="sng">
            <a:solidFill>
              <a:srgbClr val="402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aseline="-25000" dirty="0">
                <a:solidFill>
                  <a:schemeClr val="dk1"/>
                </a:solidFill>
                <a:latin typeface="Calibri"/>
                <a:ea typeface="Calibri"/>
                <a:cs typeface="Calibri"/>
                <a:sym typeface="Calibri"/>
              </a:rPr>
              <a:t>A fruit known as amla in certain parts of Asia is an excellent source of vitamin C. A small quantity of the fruit added to salads provides almost all the daily requirement of this vitamin. However, the fruit is very sour. A new process designed to remove most of the sour taste will make the fruit acceptable to American tastes. We are therefore starting to grow this fruit for sale in the United States.</a:t>
            </a:r>
            <a:endParaRPr dirty="0"/>
          </a:p>
          <a:p>
            <a:pPr marL="0" marR="0" lvl="0" indent="0" algn="l" rtl="0">
              <a:spcBef>
                <a:spcPts val="0"/>
              </a:spcBef>
              <a:spcAft>
                <a:spcPts val="0"/>
              </a:spcAft>
              <a:buNone/>
            </a:pPr>
            <a:endParaRPr sz="3200" baseline="-250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3200" b="1" baseline="-25000" dirty="0">
                <a:solidFill>
                  <a:schemeClr val="dk1"/>
                </a:solidFill>
                <a:latin typeface="Calibri"/>
                <a:ea typeface="Calibri"/>
                <a:cs typeface="Calibri"/>
                <a:sym typeface="Calibri"/>
              </a:rPr>
              <a:t>The argument above assumes all of the following </a:t>
            </a:r>
            <a:r>
              <a:rPr lang="en-US" sz="3200" b="1" u="sng" baseline="-25000" dirty="0">
                <a:solidFill>
                  <a:schemeClr val="dk1"/>
                </a:solidFill>
                <a:latin typeface="Calibri"/>
                <a:ea typeface="Calibri"/>
                <a:cs typeface="Calibri"/>
                <a:sym typeface="Calibri"/>
              </a:rPr>
              <a:t>except</a:t>
            </a:r>
            <a:r>
              <a:rPr lang="en-US" sz="3200" b="1" baseline="-25000" dirty="0">
                <a:solidFill>
                  <a:schemeClr val="dk1"/>
                </a:solidFill>
                <a:latin typeface="Calibri"/>
                <a:ea typeface="Calibri"/>
                <a:cs typeface="Calibri"/>
                <a:sym typeface="Calibri"/>
              </a:rPr>
              <a:t> that</a:t>
            </a:r>
            <a:endParaRPr dirty="0"/>
          </a:p>
          <a:p>
            <a:pPr marL="0" marR="0" lvl="0" indent="0" algn="l" rtl="0">
              <a:spcBef>
                <a:spcPts val="0"/>
              </a:spcBef>
              <a:spcAft>
                <a:spcPts val="0"/>
              </a:spcAft>
              <a:buNone/>
            </a:pPr>
            <a:endParaRPr sz="3200" baseline="-250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3200" baseline="-25000" dirty="0">
                <a:solidFill>
                  <a:schemeClr val="dk1"/>
                </a:solidFill>
                <a:latin typeface="Calibri"/>
                <a:ea typeface="Calibri"/>
                <a:cs typeface="Calibri"/>
                <a:sym typeface="Calibri"/>
              </a:rPr>
              <a:t>A. Americans generally won’t eat very sour foods </a:t>
            </a:r>
            <a:br>
              <a:rPr lang="en-US" sz="3200" baseline="-25000" dirty="0">
                <a:solidFill>
                  <a:schemeClr val="dk1"/>
                </a:solidFill>
                <a:latin typeface="Calibri"/>
                <a:ea typeface="Calibri"/>
                <a:cs typeface="Calibri"/>
                <a:sym typeface="Calibri"/>
              </a:rPr>
            </a:br>
            <a:r>
              <a:rPr lang="en-US" sz="3200" baseline="-25000" dirty="0">
                <a:solidFill>
                  <a:schemeClr val="dk1"/>
                </a:solidFill>
                <a:latin typeface="Calibri"/>
                <a:ea typeface="Calibri"/>
                <a:cs typeface="Calibri"/>
                <a:sym typeface="Calibri"/>
              </a:rPr>
              <a:t>B. the new process does not remove a significant part of the vitamin content </a:t>
            </a:r>
            <a:br>
              <a:rPr lang="en-US" sz="3200" baseline="-25000" dirty="0">
                <a:solidFill>
                  <a:schemeClr val="dk1"/>
                </a:solidFill>
                <a:latin typeface="Calibri"/>
                <a:ea typeface="Calibri"/>
                <a:cs typeface="Calibri"/>
                <a:sym typeface="Calibri"/>
              </a:rPr>
            </a:br>
            <a:r>
              <a:rPr lang="en-US" sz="3200" baseline="-25000" dirty="0">
                <a:solidFill>
                  <a:schemeClr val="dk1"/>
                </a:solidFill>
                <a:latin typeface="Calibri"/>
                <a:ea typeface="Calibri"/>
                <a:cs typeface="Calibri"/>
                <a:sym typeface="Calibri"/>
              </a:rPr>
              <a:t>C. there is a market for a new source of vitamin C </a:t>
            </a:r>
            <a:br>
              <a:rPr lang="en-US" sz="3200" baseline="-25000" dirty="0">
                <a:solidFill>
                  <a:schemeClr val="dk1"/>
                </a:solidFill>
                <a:latin typeface="Calibri"/>
                <a:ea typeface="Calibri"/>
                <a:cs typeface="Calibri"/>
                <a:sym typeface="Calibri"/>
              </a:rPr>
            </a:br>
            <a:r>
              <a:rPr lang="en-US" sz="3200" baseline="-25000" dirty="0">
                <a:solidFill>
                  <a:schemeClr val="dk1"/>
                </a:solidFill>
                <a:latin typeface="Calibri"/>
                <a:ea typeface="Calibri"/>
                <a:cs typeface="Calibri"/>
                <a:sym typeface="Calibri"/>
              </a:rPr>
              <a:t>D. The fruit can be used only in salads </a:t>
            </a:r>
            <a:br>
              <a:rPr lang="en-US" sz="3200" baseline="-25000" dirty="0">
                <a:solidFill>
                  <a:schemeClr val="dk1"/>
                </a:solidFill>
                <a:latin typeface="Calibri"/>
                <a:ea typeface="Calibri"/>
                <a:cs typeface="Calibri"/>
                <a:sym typeface="Calibri"/>
              </a:rPr>
            </a:br>
            <a:r>
              <a:rPr lang="en-US" sz="3200" baseline="-25000" dirty="0">
                <a:solidFill>
                  <a:schemeClr val="dk1"/>
                </a:solidFill>
                <a:latin typeface="Calibri"/>
                <a:ea typeface="Calibri"/>
                <a:cs typeface="Calibri"/>
                <a:sym typeface="Calibri"/>
              </a:rPr>
              <a:t>E. Apart from being sour there are no other objections to eating this fruit </a:t>
            </a:r>
            <a:endParaRPr dirty="0"/>
          </a:p>
          <a:p>
            <a:pPr marL="0" marR="0" lvl="0" indent="0" algn="l" rtl="0">
              <a:spcBef>
                <a:spcPts val="0"/>
              </a:spcBef>
              <a:spcAft>
                <a:spcPts val="0"/>
              </a:spcAft>
              <a:buNone/>
            </a:pPr>
            <a:endParaRPr sz="2000" dirty="0">
              <a:solidFill>
                <a:schemeClr val="dk1"/>
              </a:solidFill>
              <a:latin typeface="Calibri"/>
              <a:ea typeface="Calibri"/>
              <a:cs typeface="Calibri"/>
              <a:sym typeface="Calibri"/>
            </a:endParaRPr>
          </a:p>
        </p:txBody>
      </p:sp>
      <p:sp>
        <p:nvSpPr>
          <p:cNvPr id="642" name="Google Shape;642;p37"/>
          <p:cNvSpPr/>
          <p:nvPr/>
        </p:nvSpPr>
        <p:spPr>
          <a:xfrm>
            <a:off x="228600" y="228600"/>
            <a:ext cx="1806575" cy="523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Calibri"/>
                <a:ea typeface="Calibri"/>
                <a:cs typeface="Calibri"/>
                <a:sym typeface="Calibri"/>
              </a:rPr>
              <a:t>Question 3</a:t>
            </a:r>
            <a:endParaRPr/>
          </a:p>
        </p:txBody>
      </p:sp>
      <p:sp>
        <p:nvSpPr>
          <p:cNvPr id="643" name="Google Shape;643;p37"/>
          <p:cNvSpPr txBox="1"/>
          <p:nvPr/>
        </p:nvSpPr>
        <p:spPr>
          <a:xfrm>
            <a:off x="2667000" y="6096000"/>
            <a:ext cx="3429000" cy="523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The correct answer is</a:t>
            </a:r>
            <a:endParaRPr sz="2800" b="1">
              <a:solidFill>
                <a:schemeClr val="dk1"/>
              </a:solidFill>
              <a:latin typeface="Calibri"/>
              <a:ea typeface="Calibri"/>
              <a:cs typeface="Calibri"/>
              <a:sym typeface="Calibri"/>
            </a:endParaRPr>
          </a:p>
        </p:txBody>
      </p:sp>
      <p:sp>
        <p:nvSpPr>
          <p:cNvPr id="644" name="Google Shape;644;p37"/>
          <p:cNvSpPr/>
          <p:nvPr/>
        </p:nvSpPr>
        <p:spPr>
          <a:xfrm>
            <a:off x="5943600" y="6096000"/>
            <a:ext cx="762000" cy="523875"/>
          </a:xfrm>
          <a:prstGeom prst="rect">
            <a:avLst/>
          </a:prstGeom>
          <a:solidFill>
            <a:schemeClr val="lt1"/>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rgbClr val="FF0000"/>
                </a:solidFill>
                <a:latin typeface="Arial"/>
                <a:ea typeface="Arial"/>
                <a:cs typeface="Arial"/>
                <a:sym typeface="Arial"/>
              </a:rPr>
              <a:t>D</a:t>
            </a:r>
            <a:endParaRPr/>
          </a:p>
        </p:txBody>
      </p:sp>
      <p:sp>
        <p:nvSpPr>
          <p:cNvPr id="645" name="Google Shape;645;p37"/>
          <p:cNvSpPr/>
          <p:nvPr/>
        </p:nvSpPr>
        <p:spPr>
          <a:xfrm>
            <a:off x="3505200" y="162580"/>
            <a:ext cx="268740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Calibri"/>
                <a:ea typeface="Calibri"/>
                <a:cs typeface="Calibri"/>
                <a:sym typeface="Calibri"/>
              </a:rPr>
              <a:t>Causal argument</a:t>
            </a:r>
            <a:endParaRPr/>
          </a:p>
        </p:txBody>
      </p:sp>
    </p:spTree>
    <p:extLst>
      <p:ext uri="{BB962C8B-B14F-4D97-AF65-F5344CB8AC3E}">
        <p14:creationId xmlns:p14="http://schemas.microsoft.com/office/powerpoint/2010/main" val="3012234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43"/>
                                        </p:tgtEl>
                                        <p:attrNameLst>
                                          <p:attrName>style.visibility</p:attrName>
                                        </p:attrNameLst>
                                      </p:cBhvr>
                                      <p:to>
                                        <p:strVal val="visible"/>
                                      </p:to>
                                    </p:set>
                                    <p:animEffect transition="in" filter="fade">
                                      <p:cBhvr>
                                        <p:cTn id="11" dur="500"/>
                                        <p:tgtEl>
                                          <p:spTgt spid="64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38"/>
          <p:cNvSpPr/>
          <p:nvPr/>
        </p:nvSpPr>
        <p:spPr>
          <a:xfrm>
            <a:off x="152400" y="685800"/>
            <a:ext cx="8915400" cy="5334000"/>
          </a:xfrm>
          <a:prstGeom prst="rect">
            <a:avLst/>
          </a:prstGeom>
          <a:solidFill>
            <a:srgbClr val="DDDDDD"/>
          </a:solidFill>
          <a:ln w="38100" cap="flat" cmpd="sng">
            <a:solidFill>
              <a:srgbClr val="402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None/>
            </a:pPr>
            <a:r>
              <a:rPr lang="en-US" sz="2200" b="1">
                <a:solidFill>
                  <a:schemeClr val="dk1"/>
                </a:solidFill>
                <a:latin typeface="Calibri"/>
                <a:ea typeface="Calibri"/>
                <a:cs typeface="Calibri"/>
                <a:sym typeface="Calibri"/>
              </a:rPr>
              <a:t>Anton</a:t>
            </a:r>
            <a:r>
              <a:rPr lang="en-US" sz="2200">
                <a:solidFill>
                  <a:schemeClr val="dk1"/>
                </a:solidFill>
                <a:latin typeface="Calibri"/>
                <a:ea typeface="Calibri"/>
                <a:cs typeface="Calibri"/>
                <a:sym typeface="Calibri"/>
              </a:rPr>
              <a:t>: I sold my house on an Internet site last year and was happy with the price. I got a speedy sale and the cost of advertising was low. I would advise you to avoid real estate agents.</a:t>
            </a:r>
            <a:endParaRPr/>
          </a:p>
          <a:p>
            <a:pPr marL="0" marR="0" lvl="0" indent="0" algn="l" rtl="0">
              <a:lnSpc>
                <a:spcPct val="120000"/>
              </a:lnSpc>
              <a:spcBef>
                <a:spcPts val="0"/>
              </a:spcBef>
              <a:spcAft>
                <a:spcPts val="0"/>
              </a:spcAft>
              <a:buNone/>
            </a:pPr>
            <a:r>
              <a:rPr lang="en-US" sz="2200" b="1">
                <a:solidFill>
                  <a:schemeClr val="dk1"/>
                </a:solidFill>
                <a:latin typeface="Calibri"/>
                <a:ea typeface="Calibri"/>
                <a:cs typeface="Calibri"/>
                <a:sym typeface="Calibri"/>
              </a:rPr>
              <a:t>Barbie</a:t>
            </a:r>
            <a:r>
              <a:rPr lang="en-US" sz="2200">
                <a:solidFill>
                  <a:schemeClr val="dk1"/>
                </a:solidFill>
                <a:latin typeface="Calibri"/>
                <a:ea typeface="Calibri"/>
                <a:cs typeface="Calibri"/>
                <a:sym typeface="Calibri"/>
              </a:rPr>
              <a:t>: The real estate agent gets me the best price for my house because he gets a commission based on the selling price. Therefore, I will certainly use an agent rather than trying to sell the house on the Internet.</a:t>
            </a:r>
            <a:endParaRPr/>
          </a:p>
          <a:p>
            <a:pPr marL="0" marR="0" lvl="0" indent="0" algn="l" rtl="0">
              <a:lnSpc>
                <a:spcPct val="120000"/>
              </a:lnSpc>
              <a:spcBef>
                <a:spcPts val="0"/>
              </a:spcBef>
              <a:spcAft>
                <a:spcPts val="0"/>
              </a:spcAft>
              <a:buNone/>
            </a:pPr>
            <a:endParaRPr sz="2200">
              <a:solidFill>
                <a:schemeClr val="dk1"/>
              </a:solidFill>
              <a:latin typeface="Calibri"/>
              <a:ea typeface="Calibri"/>
              <a:cs typeface="Calibri"/>
              <a:sym typeface="Calibri"/>
            </a:endParaRPr>
          </a:p>
          <a:p>
            <a:pPr marL="0" marR="0" lvl="0" indent="0" algn="l" rtl="0">
              <a:lnSpc>
                <a:spcPct val="120000"/>
              </a:lnSpc>
              <a:spcBef>
                <a:spcPts val="0"/>
              </a:spcBef>
              <a:spcAft>
                <a:spcPts val="0"/>
              </a:spcAft>
              <a:buNone/>
            </a:pPr>
            <a:r>
              <a:rPr lang="en-US" sz="2200" b="1">
                <a:solidFill>
                  <a:schemeClr val="dk1"/>
                </a:solidFill>
                <a:latin typeface="Calibri"/>
                <a:ea typeface="Calibri"/>
                <a:cs typeface="Calibri"/>
                <a:sym typeface="Calibri"/>
              </a:rPr>
              <a:t>Which of the following strengthen Barbie’s opinion?</a:t>
            </a:r>
            <a:endParaRPr sz="2200" b="1" u="sng">
              <a:solidFill>
                <a:schemeClr val="dk1"/>
              </a:solidFill>
              <a:latin typeface="Calibri"/>
              <a:ea typeface="Calibri"/>
              <a:cs typeface="Calibri"/>
              <a:sym typeface="Calibri"/>
            </a:endParaRPr>
          </a:p>
          <a:p>
            <a:pPr marL="0" marR="0" lvl="0" indent="0" algn="l" rtl="0">
              <a:lnSpc>
                <a:spcPct val="120000"/>
              </a:lnSpc>
              <a:spcBef>
                <a:spcPts val="0"/>
              </a:spcBef>
              <a:spcAft>
                <a:spcPts val="0"/>
              </a:spcAft>
              <a:buNone/>
            </a:pPr>
            <a:r>
              <a:rPr lang="en-US" sz="2200">
                <a:solidFill>
                  <a:schemeClr val="dk1"/>
                </a:solidFill>
                <a:latin typeface="Calibri"/>
                <a:ea typeface="Calibri"/>
                <a:cs typeface="Calibri"/>
                <a:sym typeface="Calibri"/>
              </a:rPr>
              <a:t>A. Houses of the same value often obtain a lower price when sold online.</a:t>
            </a:r>
            <a:br>
              <a:rPr lang="en-US" sz="2200">
                <a:solidFill>
                  <a:schemeClr val="dk1"/>
                </a:solidFill>
                <a:latin typeface="Calibri"/>
                <a:ea typeface="Calibri"/>
                <a:cs typeface="Calibri"/>
                <a:sym typeface="Calibri"/>
              </a:rPr>
            </a:br>
            <a:r>
              <a:rPr lang="en-US" sz="2200">
                <a:solidFill>
                  <a:schemeClr val="dk1"/>
                </a:solidFill>
                <a:latin typeface="Calibri"/>
                <a:ea typeface="Calibri"/>
                <a:cs typeface="Calibri"/>
                <a:sym typeface="Calibri"/>
              </a:rPr>
              <a:t>B. Very few houses are sold successfully via real estate agents.</a:t>
            </a:r>
            <a:br>
              <a:rPr lang="en-US" sz="2200">
                <a:solidFill>
                  <a:schemeClr val="dk1"/>
                </a:solidFill>
                <a:latin typeface="Calibri"/>
                <a:ea typeface="Calibri"/>
                <a:cs typeface="Calibri"/>
                <a:sym typeface="Calibri"/>
              </a:rPr>
            </a:br>
            <a:r>
              <a:rPr lang="en-US" sz="2200">
                <a:solidFill>
                  <a:schemeClr val="dk1"/>
                </a:solidFill>
                <a:latin typeface="Calibri"/>
                <a:ea typeface="Calibri"/>
                <a:cs typeface="Calibri"/>
                <a:sym typeface="Calibri"/>
              </a:rPr>
              <a:t>C. Nearly no buyers pay the agent to find them a cheap house. </a:t>
            </a:r>
            <a:endParaRPr/>
          </a:p>
          <a:p>
            <a:pPr marL="0" marR="0" lvl="0" indent="0" algn="l" rtl="0">
              <a:lnSpc>
                <a:spcPct val="120000"/>
              </a:lnSpc>
              <a:spcBef>
                <a:spcPts val="0"/>
              </a:spcBef>
              <a:spcAft>
                <a:spcPts val="0"/>
              </a:spcAft>
              <a:buNone/>
            </a:pPr>
            <a:r>
              <a:rPr lang="en-US" sz="2200">
                <a:solidFill>
                  <a:schemeClr val="dk1"/>
                </a:solidFill>
                <a:latin typeface="Calibri"/>
                <a:ea typeface="Calibri"/>
                <a:cs typeface="Calibri"/>
                <a:sym typeface="Calibri"/>
              </a:rPr>
              <a:t>D. Internet sites offer many add-on benefits besides net prices. </a:t>
            </a:r>
            <a:br>
              <a:rPr lang="en-US" sz="2200">
                <a:solidFill>
                  <a:schemeClr val="dk1"/>
                </a:solidFill>
                <a:latin typeface="Calibri"/>
                <a:ea typeface="Calibri"/>
                <a:cs typeface="Calibri"/>
                <a:sym typeface="Calibri"/>
              </a:rPr>
            </a:br>
            <a:endParaRPr sz="2000">
              <a:solidFill>
                <a:schemeClr val="dk1"/>
              </a:solidFill>
              <a:latin typeface="Calibri"/>
              <a:ea typeface="Calibri"/>
              <a:cs typeface="Calibri"/>
              <a:sym typeface="Calibri"/>
            </a:endParaRPr>
          </a:p>
        </p:txBody>
      </p:sp>
      <p:sp>
        <p:nvSpPr>
          <p:cNvPr id="652" name="Google Shape;652;p38"/>
          <p:cNvSpPr/>
          <p:nvPr/>
        </p:nvSpPr>
        <p:spPr>
          <a:xfrm>
            <a:off x="152400" y="152400"/>
            <a:ext cx="1806575" cy="523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Calibri"/>
                <a:ea typeface="Calibri"/>
                <a:cs typeface="Calibri"/>
                <a:sym typeface="Calibri"/>
              </a:rPr>
              <a:t>Question 4</a:t>
            </a:r>
            <a:endParaRPr/>
          </a:p>
        </p:txBody>
      </p:sp>
      <p:sp>
        <p:nvSpPr>
          <p:cNvPr id="653" name="Google Shape;653;p38"/>
          <p:cNvSpPr txBox="1"/>
          <p:nvPr/>
        </p:nvSpPr>
        <p:spPr>
          <a:xfrm>
            <a:off x="2667000" y="6172200"/>
            <a:ext cx="3429000" cy="523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The correct answer is </a:t>
            </a:r>
            <a:endParaRPr sz="2800" b="1">
              <a:solidFill>
                <a:schemeClr val="dk1"/>
              </a:solidFill>
              <a:latin typeface="Calibri"/>
              <a:ea typeface="Calibri"/>
              <a:cs typeface="Calibri"/>
              <a:sym typeface="Calibri"/>
            </a:endParaRPr>
          </a:p>
        </p:txBody>
      </p:sp>
      <p:sp>
        <p:nvSpPr>
          <p:cNvPr id="654" name="Google Shape;654;p38"/>
          <p:cNvSpPr/>
          <p:nvPr/>
        </p:nvSpPr>
        <p:spPr>
          <a:xfrm>
            <a:off x="5943600" y="6172199"/>
            <a:ext cx="762000" cy="523875"/>
          </a:xfrm>
          <a:prstGeom prst="rect">
            <a:avLst/>
          </a:prstGeom>
          <a:solidFill>
            <a:schemeClr val="lt1"/>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rgbClr val="FF0000"/>
                </a:solidFill>
                <a:latin typeface="Arial"/>
                <a:ea typeface="Arial"/>
                <a:cs typeface="Arial"/>
                <a:sym typeface="Arial"/>
              </a:rPr>
              <a:t>A</a:t>
            </a:r>
            <a:endParaRPr/>
          </a:p>
        </p:txBody>
      </p:sp>
      <p:sp>
        <p:nvSpPr>
          <p:cNvPr id="655" name="Google Shape;655;p38"/>
          <p:cNvSpPr/>
          <p:nvPr/>
        </p:nvSpPr>
        <p:spPr>
          <a:xfrm>
            <a:off x="3505200" y="162580"/>
            <a:ext cx="268740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Calibri"/>
                <a:ea typeface="Calibri"/>
                <a:cs typeface="Calibri"/>
                <a:sym typeface="Calibri"/>
              </a:rPr>
              <a:t>Causal argument</a:t>
            </a:r>
            <a:endParaRPr/>
          </a:p>
        </p:txBody>
      </p:sp>
    </p:spTree>
    <p:extLst>
      <p:ext uri="{BB962C8B-B14F-4D97-AF65-F5344CB8AC3E}">
        <p14:creationId xmlns:p14="http://schemas.microsoft.com/office/powerpoint/2010/main" val="2845503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53"/>
                                        </p:tgtEl>
                                        <p:attrNameLst>
                                          <p:attrName>style.visibility</p:attrName>
                                        </p:attrNameLst>
                                      </p:cBhvr>
                                      <p:to>
                                        <p:strVal val="visible"/>
                                      </p:to>
                                    </p:set>
                                    <p:animEffect transition="in" filter="fade">
                                      <p:cBhvr>
                                        <p:cTn id="11" dur="500"/>
                                        <p:tgtEl>
                                          <p:spTgt spid="65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39"/>
          <p:cNvSpPr/>
          <p:nvPr/>
        </p:nvSpPr>
        <p:spPr>
          <a:xfrm>
            <a:off x="76200" y="762000"/>
            <a:ext cx="8991600" cy="5334000"/>
          </a:xfrm>
          <a:prstGeom prst="rect">
            <a:avLst/>
          </a:prstGeom>
          <a:solidFill>
            <a:srgbClr val="DDDDDD"/>
          </a:solidFill>
          <a:ln w="38100" cap="flat" cmpd="sng">
            <a:solidFill>
              <a:srgbClr val="402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French cuisine is highly regarded all over the world. Yet in Paris there are more American restaurants selling burgers and fries (junk food) than there are in any other European capital city. Obviously the French are very fond of ‘junk food’.</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b="1">
                <a:solidFill>
                  <a:schemeClr val="dk1"/>
                </a:solidFill>
                <a:latin typeface="Calibri"/>
                <a:ea typeface="Calibri"/>
                <a:cs typeface="Calibri"/>
                <a:sym typeface="Calibri"/>
              </a:rPr>
              <a:t>Which of the following, if true, would most weaken the author’s conclusion?</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A. There are also a larger number of Lebanese restaurants in Paris than in other European capital cities </a:t>
            </a:r>
            <a:br>
              <a:rPr lang="en-US" sz="2400">
                <a:solidFill>
                  <a:schemeClr val="dk1"/>
                </a:solidFill>
                <a:latin typeface="Calibri"/>
                <a:ea typeface="Calibri"/>
                <a:cs typeface="Calibri"/>
                <a:sym typeface="Calibri"/>
              </a:rPr>
            </a:br>
            <a:r>
              <a:rPr lang="en-US" sz="2400">
                <a:solidFill>
                  <a:schemeClr val="dk1"/>
                </a:solidFill>
                <a:latin typeface="Calibri"/>
                <a:ea typeface="Calibri"/>
                <a:cs typeface="Calibri"/>
                <a:sym typeface="Calibri"/>
              </a:rPr>
              <a:t>B. Very few French tourists eat in New York burger restaurants </a:t>
            </a:r>
            <a:br>
              <a:rPr lang="en-US" sz="2400">
                <a:solidFill>
                  <a:schemeClr val="dk1"/>
                </a:solidFill>
                <a:latin typeface="Calibri"/>
                <a:ea typeface="Calibri"/>
                <a:cs typeface="Calibri"/>
                <a:sym typeface="Calibri"/>
              </a:rPr>
            </a:br>
            <a:r>
              <a:rPr lang="en-US" sz="2400">
                <a:solidFill>
                  <a:schemeClr val="dk1"/>
                </a:solidFill>
                <a:latin typeface="Calibri"/>
                <a:ea typeface="Calibri"/>
                <a:cs typeface="Calibri"/>
                <a:sym typeface="Calibri"/>
              </a:rPr>
              <a:t>C. Junk food is actually has high nutritional value when eaten enough </a:t>
            </a:r>
            <a:br>
              <a:rPr lang="en-US" sz="2400">
                <a:solidFill>
                  <a:schemeClr val="dk1"/>
                </a:solidFill>
                <a:latin typeface="Calibri"/>
                <a:ea typeface="Calibri"/>
                <a:cs typeface="Calibri"/>
                <a:sym typeface="Calibri"/>
              </a:rPr>
            </a:br>
            <a:r>
              <a:rPr lang="en-US" sz="2400">
                <a:solidFill>
                  <a:schemeClr val="dk1"/>
                </a:solidFill>
                <a:latin typeface="Calibri"/>
                <a:ea typeface="Calibri"/>
                <a:cs typeface="Calibri"/>
                <a:sym typeface="Calibri"/>
              </a:rPr>
              <a:t>D. There are a large number of American tourists in Paris who eat at burger restaurants </a:t>
            </a:r>
            <a:endParaRPr/>
          </a:p>
          <a:p>
            <a:pPr marL="0" marR="0" lvl="0" indent="0" algn="l" rtl="0">
              <a:spcBef>
                <a:spcPts val="0"/>
              </a:spcBef>
              <a:spcAft>
                <a:spcPts val="0"/>
              </a:spcAft>
              <a:buNone/>
            </a:pPr>
            <a:endParaRPr sz="2000">
              <a:solidFill>
                <a:schemeClr val="dk1"/>
              </a:solidFill>
              <a:latin typeface="Calibri"/>
              <a:ea typeface="Calibri"/>
              <a:cs typeface="Calibri"/>
              <a:sym typeface="Calibri"/>
            </a:endParaRPr>
          </a:p>
        </p:txBody>
      </p:sp>
      <p:sp>
        <p:nvSpPr>
          <p:cNvPr id="662" name="Google Shape;662;p39"/>
          <p:cNvSpPr/>
          <p:nvPr/>
        </p:nvSpPr>
        <p:spPr>
          <a:xfrm>
            <a:off x="152400" y="152400"/>
            <a:ext cx="1806575" cy="523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Calibri"/>
                <a:ea typeface="Calibri"/>
                <a:cs typeface="Calibri"/>
                <a:sym typeface="Calibri"/>
              </a:rPr>
              <a:t>Question 5</a:t>
            </a:r>
            <a:endParaRPr/>
          </a:p>
        </p:txBody>
      </p:sp>
      <p:sp>
        <p:nvSpPr>
          <p:cNvPr id="663" name="Google Shape;663;p39"/>
          <p:cNvSpPr txBox="1"/>
          <p:nvPr/>
        </p:nvSpPr>
        <p:spPr>
          <a:xfrm>
            <a:off x="2667000" y="6181725"/>
            <a:ext cx="4267200" cy="523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The correct answer is </a:t>
            </a:r>
            <a:endParaRPr sz="2800" b="1">
              <a:solidFill>
                <a:schemeClr val="dk1"/>
              </a:solidFill>
              <a:latin typeface="Calibri"/>
              <a:ea typeface="Calibri"/>
              <a:cs typeface="Calibri"/>
              <a:sym typeface="Calibri"/>
            </a:endParaRPr>
          </a:p>
        </p:txBody>
      </p:sp>
      <p:sp>
        <p:nvSpPr>
          <p:cNvPr id="664" name="Google Shape;664;p39"/>
          <p:cNvSpPr/>
          <p:nvPr/>
        </p:nvSpPr>
        <p:spPr>
          <a:xfrm>
            <a:off x="6019800" y="6162347"/>
            <a:ext cx="762000" cy="523875"/>
          </a:xfrm>
          <a:prstGeom prst="rect">
            <a:avLst/>
          </a:prstGeom>
          <a:solidFill>
            <a:schemeClr val="lt1"/>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rgbClr val="FF0000"/>
                </a:solidFill>
                <a:latin typeface="Arial"/>
                <a:ea typeface="Arial"/>
                <a:cs typeface="Arial"/>
                <a:sym typeface="Arial"/>
              </a:rPr>
              <a:t>D</a:t>
            </a:r>
            <a:endParaRPr/>
          </a:p>
        </p:txBody>
      </p:sp>
    </p:spTree>
    <p:extLst>
      <p:ext uri="{BB962C8B-B14F-4D97-AF65-F5344CB8AC3E}">
        <p14:creationId xmlns:p14="http://schemas.microsoft.com/office/powerpoint/2010/main" val="223673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40"/>
          <p:cNvSpPr txBox="1"/>
          <p:nvPr/>
        </p:nvSpPr>
        <p:spPr>
          <a:xfrm>
            <a:off x="152400" y="848330"/>
            <a:ext cx="8839200" cy="578107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dirty="0">
                <a:solidFill>
                  <a:schemeClr val="dk1"/>
                </a:solidFill>
                <a:latin typeface="Arial"/>
                <a:ea typeface="Arial"/>
                <a:cs typeface="Arial"/>
                <a:sym typeface="Arial"/>
              </a:rPr>
              <a:t>"Don't make fast food your regular meal plans. Overeating fast food brings you weight and health problems."  </a:t>
            </a:r>
            <a:endParaRPr dirty="0"/>
          </a:p>
          <a:p>
            <a:pPr marL="0" marR="0" lvl="0" indent="0" algn="l" rtl="0">
              <a:spcBef>
                <a:spcPts val="0"/>
              </a:spcBef>
              <a:spcAft>
                <a:spcPts val="0"/>
              </a:spcAft>
              <a:buNone/>
            </a:pPr>
            <a:endParaRPr sz="1800" dirty="0">
              <a:solidFill>
                <a:schemeClr val="dk1"/>
              </a:solidFill>
              <a:latin typeface="Arial"/>
              <a:ea typeface="Arial"/>
              <a:cs typeface="Arial"/>
              <a:sym typeface="Arial"/>
            </a:endParaRPr>
          </a:p>
          <a:p>
            <a:pPr marL="0" marR="0" lvl="0" indent="0" algn="l" rtl="0">
              <a:spcBef>
                <a:spcPts val="0"/>
              </a:spcBef>
              <a:spcAft>
                <a:spcPts val="0"/>
              </a:spcAft>
              <a:buNone/>
            </a:pPr>
            <a:r>
              <a:rPr lang="en-US" sz="1800" b="1" dirty="0">
                <a:solidFill>
                  <a:schemeClr val="dk1"/>
                </a:solidFill>
                <a:latin typeface="Arial"/>
                <a:ea typeface="Arial"/>
                <a:cs typeface="Arial"/>
                <a:sym typeface="Arial"/>
              </a:rPr>
              <a:t>Which of the following has the same argument  pattern? </a:t>
            </a:r>
            <a:endParaRPr dirty="0"/>
          </a:p>
          <a:p>
            <a:pPr marL="342900" marR="0" lvl="0" indent="-342900" algn="l" rtl="0">
              <a:lnSpc>
                <a:spcPct val="150000"/>
              </a:lnSpc>
              <a:spcBef>
                <a:spcPts val="1200"/>
              </a:spcBef>
              <a:spcAft>
                <a:spcPts val="0"/>
              </a:spcAft>
              <a:buClr>
                <a:schemeClr val="dk1"/>
              </a:buClr>
              <a:buSzPts val="1800"/>
              <a:buFont typeface="Arial"/>
              <a:buAutoNum type="alphaUcPeriod"/>
            </a:pPr>
            <a:r>
              <a:rPr lang="en-US" sz="1800" dirty="0">
                <a:solidFill>
                  <a:schemeClr val="dk1"/>
                </a:solidFill>
                <a:latin typeface="Arial"/>
                <a:ea typeface="Arial"/>
                <a:cs typeface="Arial"/>
                <a:sym typeface="Arial"/>
              </a:rPr>
              <a:t>The national agency just penalized a poor quality restaurant in our city. This agency controls food safety. I’ll never eat at that restaurant  again. </a:t>
            </a:r>
            <a:endParaRPr dirty="0"/>
          </a:p>
          <a:p>
            <a:pPr marL="342900" marR="0" lvl="0" indent="-342900" algn="l" rtl="0">
              <a:lnSpc>
                <a:spcPct val="150000"/>
              </a:lnSpc>
              <a:spcBef>
                <a:spcPts val="1200"/>
              </a:spcBef>
              <a:spcAft>
                <a:spcPts val="0"/>
              </a:spcAft>
              <a:buClr>
                <a:schemeClr val="dk1"/>
              </a:buClr>
              <a:buSzPts val="1800"/>
              <a:buFont typeface="Arial"/>
              <a:buAutoNum type="alphaUcPeriod"/>
            </a:pPr>
            <a:r>
              <a:rPr lang="en-US" sz="1800" dirty="0">
                <a:solidFill>
                  <a:schemeClr val="dk1"/>
                </a:solidFill>
                <a:latin typeface="Arial"/>
                <a:ea typeface="Arial"/>
                <a:cs typeface="Arial"/>
                <a:sym typeface="Arial"/>
              </a:rPr>
              <a:t>KFCs sell fast food to their regular customers, causing them weight and health problems. So, all fast food restaurants cause their regular customers weight and health problems.   </a:t>
            </a:r>
            <a:endParaRPr dirty="0"/>
          </a:p>
          <a:p>
            <a:pPr marL="342900" marR="0" lvl="0" indent="-342900" algn="l" rtl="0">
              <a:lnSpc>
                <a:spcPct val="150000"/>
              </a:lnSpc>
              <a:spcBef>
                <a:spcPts val="1200"/>
              </a:spcBef>
              <a:spcAft>
                <a:spcPts val="0"/>
              </a:spcAft>
              <a:buClr>
                <a:schemeClr val="dk1"/>
              </a:buClr>
              <a:buSzPts val="1800"/>
              <a:buFont typeface="Arial"/>
              <a:buAutoNum type="alphaUcPeriod"/>
            </a:pPr>
            <a:r>
              <a:rPr lang="en-US" sz="1800" dirty="0">
                <a:solidFill>
                  <a:schemeClr val="dk1"/>
                </a:solidFill>
                <a:latin typeface="Arial"/>
                <a:ea typeface="Arial"/>
                <a:cs typeface="Arial"/>
                <a:sym typeface="Arial"/>
              </a:rPr>
              <a:t>Watching too much TV makes teenagers passive. Therefore, parents should control their children's entertainment habits. </a:t>
            </a:r>
            <a:endParaRPr dirty="0"/>
          </a:p>
          <a:p>
            <a:pPr marL="342900" marR="0" lvl="0" indent="-342900" algn="l" rtl="0">
              <a:lnSpc>
                <a:spcPct val="150000"/>
              </a:lnSpc>
              <a:spcBef>
                <a:spcPts val="1200"/>
              </a:spcBef>
              <a:spcAft>
                <a:spcPts val="0"/>
              </a:spcAft>
              <a:buClr>
                <a:schemeClr val="dk1"/>
              </a:buClr>
              <a:buSzPts val="1800"/>
              <a:buFont typeface="Arial"/>
              <a:buAutoNum type="alphaUcPeriod"/>
            </a:pPr>
            <a:r>
              <a:rPr lang="en-US" sz="1800" dirty="0">
                <a:solidFill>
                  <a:schemeClr val="dk1"/>
                </a:solidFill>
                <a:latin typeface="Arial"/>
                <a:ea typeface="Arial"/>
                <a:cs typeface="Arial"/>
                <a:sym typeface="Arial"/>
              </a:rPr>
              <a:t>All extreme fast food eaters are obese. All obese people have health problems. Therefore, all extreme fast food eaters have health problems. </a:t>
            </a:r>
            <a:endParaRPr dirty="0"/>
          </a:p>
        </p:txBody>
      </p:sp>
      <p:sp>
        <p:nvSpPr>
          <p:cNvPr id="671" name="Google Shape;671;p40"/>
          <p:cNvSpPr/>
          <p:nvPr/>
        </p:nvSpPr>
        <p:spPr>
          <a:xfrm>
            <a:off x="152400" y="4810730"/>
            <a:ext cx="381000" cy="381000"/>
          </a:xfrm>
          <a:prstGeom prst="ellipse">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72" name="Google Shape;672;p40"/>
          <p:cNvSpPr txBox="1"/>
          <p:nvPr/>
        </p:nvSpPr>
        <p:spPr>
          <a:xfrm>
            <a:off x="2743200" y="209490"/>
            <a:ext cx="388620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A sample question in Quiz 1</a:t>
            </a:r>
            <a:endParaRPr/>
          </a:p>
        </p:txBody>
      </p:sp>
      <p:sp>
        <p:nvSpPr>
          <p:cNvPr id="673" name="Google Shape;673;p40"/>
          <p:cNvSpPr/>
          <p:nvPr/>
        </p:nvSpPr>
        <p:spPr>
          <a:xfrm>
            <a:off x="2630891" y="1347158"/>
            <a:ext cx="194110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Calibri"/>
                <a:ea typeface="Calibri"/>
                <a:cs typeface="Calibri"/>
                <a:sym typeface="Calibri"/>
              </a:rPr>
              <a:t>causal argument</a:t>
            </a:r>
            <a:endParaRPr dirty="0"/>
          </a:p>
        </p:txBody>
      </p:sp>
      <p:sp>
        <p:nvSpPr>
          <p:cNvPr id="674" name="Google Shape;674;p40"/>
          <p:cNvSpPr/>
          <p:nvPr/>
        </p:nvSpPr>
        <p:spPr>
          <a:xfrm>
            <a:off x="7315201" y="2819400"/>
            <a:ext cx="182880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argument from authority</a:t>
            </a:r>
            <a:endParaRPr/>
          </a:p>
        </p:txBody>
      </p:sp>
      <p:sp>
        <p:nvSpPr>
          <p:cNvPr id="675" name="Google Shape;675;p40"/>
          <p:cNvSpPr/>
          <p:nvPr/>
        </p:nvSpPr>
        <p:spPr>
          <a:xfrm>
            <a:off x="2286000" y="4231520"/>
            <a:ext cx="3356881"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argument from generalization</a:t>
            </a:r>
            <a:endParaRPr/>
          </a:p>
        </p:txBody>
      </p:sp>
      <p:sp>
        <p:nvSpPr>
          <p:cNvPr id="676" name="Google Shape;676;p40"/>
          <p:cNvSpPr/>
          <p:nvPr/>
        </p:nvSpPr>
        <p:spPr>
          <a:xfrm>
            <a:off x="5105400" y="5201860"/>
            <a:ext cx="194110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causal argument</a:t>
            </a:r>
            <a:endParaRPr/>
          </a:p>
        </p:txBody>
      </p:sp>
      <p:sp>
        <p:nvSpPr>
          <p:cNvPr id="677" name="Google Shape;677;p40"/>
          <p:cNvSpPr/>
          <p:nvPr/>
        </p:nvSpPr>
        <p:spPr>
          <a:xfrm>
            <a:off x="6771684" y="6172200"/>
            <a:ext cx="237231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categorical syllogism</a:t>
            </a:r>
            <a:endParaRPr/>
          </a:p>
        </p:txBody>
      </p:sp>
    </p:spTree>
    <p:extLst>
      <p:ext uri="{BB962C8B-B14F-4D97-AF65-F5344CB8AC3E}">
        <p14:creationId xmlns:p14="http://schemas.microsoft.com/office/powerpoint/2010/main" val="3876753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7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
          <p:cNvSpPr txBox="1"/>
          <p:nvPr/>
        </p:nvSpPr>
        <p:spPr>
          <a:xfrm>
            <a:off x="4648200" y="899877"/>
            <a:ext cx="4495800" cy="526293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400" b="1" dirty="0">
                <a:solidFill>
                  <a:schemeClr val="dk1"/>
                </a:solidFill>
                <a:latin typeface="Arial"/>
                <a:ea typeface="Arial"/>
                <a:cs typeface="Arial"/>
                <a:sym typeface="Arial"/>
              </a:rPr>
              <a:t>Premise 1: </a:t>
            </a:r>
            <a:r>
              <a:rPr lang="en-US" sz="1400" dirty="0">
                <a:solidFill>
                  <a:schemeClr val="dk1"/>
                </a:solidFill>
                <a:latin typeface="Arial"/>
                <a:ea typeface="Arial"/>
                <a:cs typeface="Arial"/>
                <a:sym typeface="Arial"/>
              </a:rPr>
              <a:t>According to Article 331, Clause 2 of the Criminal Code, under the circumstance of "causing adverse effects </a:t>
            </a:r>
            <a:r>
              <a:rPr lang="en-US" dirty="0">
                <a:solidFill>
                  <a:schemeClr val="dk1"/>
                </a:solidFill>
              </a:rPr>
              <a:t>on</a:t>
            </a:r>
            <a:r>
              <a:rPr lang="en-US" sz="1400" dirty="0">
                <a:solidFill>
                  <a:schemeClr val="dk1"/>
                </a:solidFill>
                <a:latin typeface="Arial"/>
                <a:ea typeface="Arial"/>
                <a:cs typeface="Arial"/>
                <a:sym typeface="Arial"/>
              </a:rPr>
              <a:t> national security, social order," the penalty ranges from 2 to 7 years of imprisonment. (General premise)</a:t>
            </a:r>
            <a:endParaRPr dirty="0"/>
          </a:p>
          <a:p>
            <a:pPr marL="0" marR="0" lvl="0" indent="0" algn="l" rtl="0">
              <a:lnSpc>
                <a:spcPct val="150000"/>
              </a:lnSpc>
              <a:spcBef>
                <a:spcPts val="0"/>
              </a:spcBef>
              <a:spcAft>
                <a:spcPts val="0"/>
              </a:spcAft>
              <a:buNone/>
            </a:pPr>
            <a:r>
              <a:rPr lang="en-US" sz="1400" b="1" dirty="0">
                <a:solidFill>
                  <a:schemeClr val="dk1"/>
                </a:solidFill>
                <a:latin typeface="Arial"/>
                <a:ea typeface="Arial"/>
                <a:cs typeface="Arial"/>
                <a:sym typeface="Arial"/>
              </a:rPr>
              <a:t>Premise 2: </a:t>
            </a:r>
            <a:r>
              <a:rPr lang="en-US" sz="1400" dirty="0">
                <a:solidFill>
                  <a:schemeClr val="dk1"/>
                </a:solidFill>
                <a:latin typeface="Arial"/>
                <a:ea typeface="Arial"/>
                <a:cs typeface="Arial"/>
                <a:sym typeface="Arial"/>
              </a:rPr>
              <a:t>Dang Thi Han Ni and Tran Van Sy violated the privacy of Nguyen Phuong Hang and insulted Mr. Huynh Uy Dung, </a:t>
            </a:r>
            <a:r>
              <a:rPr lang="en-US" sz="1400" dirty="0">
                <a:solidFill>
                  <a:schemeClr val="dk1"/>
                </a:solidFill>
                <a:highlight>
                  <a:srgbClr val="FFFF00"/>
                </a:highlight>
                <a:latin typeface="Arial"/>
                <a:ea typeface="Arial"/>
                <a:cs typeface="Arial"/>
                <a:sym typeface="Arial"/>
              </a:rPr>
              <a:t>causing adverse effects on social order.</a:t>
            </a:r>
            <a:r>
              <a:rPr lang="en-US" sz="1400" dirty="0">
                <a:solidFill>
                  <a:schemeClr val="dk1"/>
                </a:solidFill>
                <a:latin typeface="Arial"/>
                <a:ea typeface="Arial"/>
                <a:cs typeface="Arial"/>
                <a:sym typeface="Arial"/>
              </a:rPr>
              <a:t> (Specific Premise)</a:t>
            </a:r>
            <a:endParaRPr dirty="0"/>
          </a:p>
          <a:p>
            <a:pPr>
              <a:lnSpc>
                <a:spcPct val="150000"/>
              </a:lnSpc>
            </a:pPr>
            <a:r>
              <a:rPr lang="en-US" b="1" dirty="0">
                <a:solidFill>
                  <a:schemeClr val="dk1"/>
                </a:solidFill>
              </a:rPr>
              <a:t>Conclusion: It follows that </a:t>
            </a:r>
            <a:r>
              <a:rPr lang="en-US" sz="1400" dirty="0">
                <a:solidFill>
                  <a:schemeClr val="dk1"/>
                </a:solidFill>
                <a:latin typeface="Arial"/>
                <a:ea typeface="Arial"/>
                <a:cs typeface="Arial"/>
                <a:sym typeface="Arial"/>
              </a:rPr>
              <a:t>Dang Thi Han Ni was sentenced to </a:t>
            </a:r>
            <a:r>
              <a:rPr lang="en-US" sz="1400" dirty="0">
                <a:solidFill>
                  <a:schemeClr val="dk1"/>
                </a:solidFill>
                <a:highlight>
                  <a:srgbClr val="FFFF00"/>
                </a:highlight>
                <a:latin typeface="Arial"/>
                <a:ea typeface="Arial"/>
                <a:cs typeface="Arial"/>
                <a:sym typeface="Arial"/>
              </a:rPr>
              <a:t>1 year and 6 months in prison</a:t>
            </a:r>
            <a:r>
              <a:rPr lang="en-US" sz="1400" dirty="0">
                <a:solidFill>
                  <a:schemeClr val="dk1"/>
                </a:solidFill>
                <a:latin typeface="Arial"/>
                <a:ea typeface="Arial"/>
                <a:cs typeface="Arial"/>
                <a:sym typeface="Arial"/>
              </a:rPr>
              <a:t>, while Tran Van Sy was sentenced to </a:t>
            </a:r>
            <a:r>
              <a:rPr lang="en-US" sz="1400" dirty="0">
                <a:solidFill>
                  <a:schemeClr val="dk1"/>
                </a:solidFill>
                <a:highlight>
                  <a:srgbClr val="FFFF00"/>
                </a:highlight>
                <a:latin typeface="Arial"/>
                <a:ea typeface="Arial"/>
                <a:cs typeface="Arial"/>
                <a:sym typeface="Arial"/>
              </a:rPr>
              <a:t>2 years in prison</a:t>
            </a:r>
            <a:r>
              <a:rPr lang="en-US" sz="1400" dirty="0">
                <a:solidFill>
                  <a:schemeClr val="dk1"/>
                </a:solidFill>
                <a:latin typeface="Arial"/>
                <a:ea typeface="Arial"/>
                <a:cs typeface="Arial"/>
                <a:sym typeface="Arial"/>
              </a:rPr>
              <a:t>. </a:t>
            </a:r>
          </a:p>
          <a:p>
            <a:pPr>
              <a:lnSpc>
                <a:spcPct val="150000"/>
              </a:lnSpc>
            </a:pPr>
            <a:endParaRPr lang="en-US" b="1" dirty="0">
              <a:solidFill>
                <a:schemeClr val="dk1"/>
              </a:solidFill>
            </a:endParaRPr>
          </a:p>
          <a:p>
            <a:pPr>
              <a:lnSpc>
                <a:spcPct val="150000"/>
              </a:lnSpc>
            </a:pPr>
            <a:r>
              <a:rPr lang="en-US" sz="1400" b="1" dirty="0">
                <a:solidFill>
                  <a:schemeClr val="dk1"/>
                </a:solidFill>
                <a:latin typeface="Arial"/>
                <a:ea typeface="Arial"/>
                <a:cs typeface="Arial"/>
                <a:sym typeface="Arial"/>
              </a:rPr>
              <a:t>Assumption: </a:t>
            </a:r>
            <a:r>
              <a:rPr lang="en-US" sz="1400" dirty="0">
                <a:solidFill>
                  <a:schemeClr val="dk1"/>
                </a:solidFill>
                <a:latin typeface="Arial"/>
                <a:ea typeface="Arial"/>
                <a:cs typeface="Arial"/>
                <a:sym typeface="Arial"/>
              </a:rPr>
              <a:t>Tran Van Sy may have caused </a:t>
            </a:r>
            <a:r>
              <a:rPr lang="en-US" sz="1400" dirty="0">
                <a:solidFill>
                  <a:schemeClr val="dk1"/>
                </a:solidFill>
                <a:highlight>
                  <a:srgbClr val="FFFF00"/>
                </a:highlight>
                <a:latin typeface="Arial"/>
                <a:ea typeface="Arial"/>
                <a:cs typeface="Arial"/>
                <a:sym typeface="Arial"/>
              </a:rPr>
              <a:t>more adverse effects on social order</a:t>
            </a:r>
            <a:r>
              <a:rPr lang="en-US" sz="1400" dirty="0">
                <a:solidFill>
                  <a:schemeClr val="dk1"/>
                </a:solidFill>
                <a:latin typeface="Arial"/>
                <a:ea typeface="Arial"/>
                <a:cs typeface="Arial"/>
                <a:sym typeface="Arial"/>
              </a:rPr>
              <a:t> than </a:t>
            </a:r>
            <a:r>
              <a:rPr lang="en-US" dirty="0">
                <a:solidFill>
                  <a:schemeClr val="dk1"/>
                </a:solidFill>
              </a:rPr>
              <a:t>Dang Thi Han Ni</a:t>
            </a:r>
            <a:r>
              <a:rPr lang="en-US" sz="1400" dirty="0">
                <a:solidFill>
                  <a:schemeClr val="dk1"/>
                </a:solidFill>
                <a:latin typeface="Arial"/>
                <a:ea typeface="Arial"/>
                <a:cs typeface="Arial"/>
                <a:sym typeface="Arial"/>
              </a:rPr>
              <a:t>.</a:t>
            </a:r>
            <a:endParaRPr dirty="0"/>
          </a:p>
          <a:p>
            <a:pPr marL="0" marR="0" lvl="0" indent="0" algn="l" rtl="0">
              <a:lnSpc>
                <a:spcPct val="150000"/>
              </a:lnSpc>
              <a:spcBef>
                <a:spcPts val="0"/>
              </a:spcBef>
              <a:spcAft>
                <a:spcPts val="0"/>
              </a:spcAft>
              <a:buNone/>
            </a:pPr>
            <a:r>
              <a:rPr lang="en-US" sz="1400" b="1" dirty="0">
                <a:solidFill>
                  <a:schemeClr val="dk1"/>
                </a:solidFill>
                <a:latin typeface="Arial"/>
                <a:ea typeface="Arial"/>
                <a:cs typeface="Arial"/>
                <a:sym typeface="Arial"/>
              </a:rPr>
              <a:t>Type of argument: </a:t>
            </a:r>
            <a:r>
              <a:rPr lang="en-US" sz="1400" dirty="0">
                <a:solidFill>
                  <a:schemeClr val="dk1"/>
                </a:solidFill>
                <a:latin typeface="Arial"/>
                <a:ea typeface="Arial"/>
                <a:cs typeface="Arial"/>
                <a:sym typeface="Arial"/>
              </a:rPr>
              <a:t>Deductive (Argument of definition)</a:t>
            </a:r>
            <a:endParaRPr dirty="0"/>
          </a:p>
        </p:txBody>
      </p:sp>
      <p:sp>
        <p:nvSpPr>
          <p:cNvPr id="244" name="Google Shape;244;p3"/>
          <p:cNvSpPr txBox="1">
            <a:spLocks noGrp="1"/>
          </p:cNvSpPr>
          <p:nvPr>
            <p:ph type="title"/>
          </p:nvPr>
        </p:nvSpPr>
        <p:spPr>
          <a:xfrm>
            <a:off x="152400" y="228600"/>
            <a:ext cx="8862508" cy="23397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400" i="0" dirty="0"/>
              <a:t>Task 1: Make an argument based on the clue - Suggestion</a:t>
            </a:r>
            <a:endParaRPr sz="2400" i="0" dirty="0"/>
          </a:p>
        </p:txBody>
      </p:sp>
      <p:pic>
        <p:nvPicPr>
          <p:cNvPr id="245" name="Google Shape;245;p3"/>
          <p:cNvPicPr preferRelativeResize="0"/>
          <p:nvPr/>
        </p:nvPicPr>
        <p:blipFill rotWithShape="1">
          <a:blip r:embed="rId3">
            <a:alphaModFix/>
          </a:blip>
          <a:srcRect/>
          <a:stretch/>
        </p:blipFill>
        <p:spPr>
          <a:xfrm>
            <a:off x="0" y="838200"/>
            <a:ext cx="4572000" cy="5346389"/>
          </a:xfrm>
          <a:prstGeom prst="rect">
            <a:avLst/>
          </a:prstGeom>
          <a:noFill/>
          <a:ln>
            <a:noFill/>
          </a:ln>
        </p:spPr>
      </p:pic>
    </p:spTree>
    <p:extLst>
      <p:ext uri="{BB962C8B-B14F-4D97-AF65-F5344CB8AC3E}">
        <p14:creationId xmlns:p14="http://schemas.microsoft.com/office/powerpoint/2010/main" val="25211151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11614A-1958-3C96-A37D-2B17179192C3}"/>
              </a:ext>
            </a:extLst>
          </p:cNvPr>
          <p:cNvPicPr>
            <a:picLocks noChangeAspect="1"/>
          </p:cNvPicPr>
          <p:nvPr/>
        </p:nvPicPr>
        <p:blipFill>
          <a:blip r:embed="rId2"/>
          <a:stretch>
            <a:fillRect/>
          </a:stretch>
        </p:blipFill>
        <p:spPr>
          <a:xfrm>
            <a:off x="310672" y="1052052"/>
            <a:ext cx="3110954" cy="5729340"/>
          </a:xfrm>
          <a:prstGeom prst="rect">
            <a:avLst/>
          </a:prstGeom>
        </p:spPr>
      </p:pic>
      <p:sp>
        <p:nvSpPr>
          <p:cNvPr id="4" name="TextBox 3">
            <a:extLst>
              <a:ext uri="{FF2B5EF4-FFF2-40B4-BE49-F238E27FC236}">
                <a16:creationId xmlns:a16="http://schemas.microsoft.com/office/drawing/2014/main" id="{7C572B91-CBF8-82A6-1767-E241DD0CD772}"/>
              </a:ext>
            </a:extLst>
          </p:cNvPr>
          <p:cNvSpPr txBox="1"/>
          <p:nvPr/>
        </p:nvSpPr>
        <p:spPr>
          <a:xfrm>
            <a:off x="2526889" y="255639"/>
            <a:ext cx="4306530" cy="369332"/>
          </a:xfrm>
          <a:prstGeom prst="rect">
            <a:avLst/>
          </a:prstGeom>
          <a:noFill/>
        </p:spPr>
        <p:txBody>
          <a:bodyPr wrap="square" rtlCol="0">
            <a:spAutoFit/>
          </a:bodyPr>
          <a:lstStyle/>
          <a:p>
            <a:pPr algn="ctr"/>
            <a:r>
              <a:rPr lang="vi-VN" sz="1800" b="1" dirty="0"/>
              <a:t>Sample qu</a:t>
            </a:r>
            <a:r>
              <a:rPr lang="en-US" sz="1800" b="1" dirty="0"/>
              <a:t>es</a:t>
            </a:r>
            <a:r>
              <a:rPr lang="vi-VN" sz="1800" b="1" dirty="0"/>
              <a:t>tion</a:t>
            </a:r>
            <a:r>
              <a:rPr lang="en-US" sz="1800" b="1" dirty="0"/>
              <a:t> for Quiz 1</a:t>
            </a:r>
            <a:r>
              <a:rPr lang="vi-VN" sz="1800" b="1" dirty="0"/>
              <a:t> </a:t>
            </a:r>
            <a:endParaRPr lang="en-US" sz="1800" b="1" dirty="0"/>
          </a:p>
        </p:txBody>
      </p:sp>
      <p:sp>
        <p:nvSpPr>
          <p:cNvPr id="5" name="TextBox 4">
            <a:extLst>
              <a:ext uri="{FF2B5EF4-FFF2-40B4-BE49-F238E27FC236}">
                <a16:creationId xmlns:a16="http://schemas.microsoft.com/office/drawing/2014/main" id="{548D6FB9-ABE2-4E84-CAAB-D1009712A584}"/>
              </a:ext>
            </a:extLst>
          </p:cNvPr>
          <p:cNvSpPr txBox="1"/>
          <p:nvPr/>
        </p:nvSpPr>
        <p:spPr>
          <a:xfrm>
            <a:off x="310672" y="1052052"/>
            <a:ext cx="3415754" cy="369332"/>
          </a:xfrm>
          <a:prstGeom prst="rect">
            <a:avLst/>
          </a:prstGeom>
          <a:solidFill>
            <a:schemeClr val="accent1"/>
          </a:solidFill>
        </p:spPr>
        <p:txBody>
          <a:bodyPr wrap="square" rtlCol="0">
            <a:spAutoFit/>
          </a:bodyPr>
          <a:lstStyle/>
          <a:p>
            <a:r>
              <a:rPr lang="en-US" sz="1800" b="1" dirty="0"/>
              <a:t>I’m not an expert on birds.</a:t>
            </a:r>
          </a:p>
        </p:txBody>
      </p:sp>
      <p:sp>
        <p:nvSpPr>
          <p:cNvPr id="6" name="TextBox 5">
            <a:extLst>
              <a:ext uri="{FF2B5EF4-FFF2-40B4-BE49-F238E27FC236}">
                <a16:creationId xmlns:a16="http://schemas.microsoft.com/office/drawing/2014/main" id="{5C01CB79-286B-C3D0-EB7F-BFD1F4D07B3B}"/>
              </a:ext>
            </a:extLst>
          </p:cNvPr>
          <p:cNvSpPr txBox="1"/>
          <p:nvPr/>
        </p:nvSpPr>
        <p:spPr>
          <a:xfrm>
            <a:off x="310673" y="3161878"/>
            <a:ext cx="3484580" cy="369332"/>
          </a:xfrm>
          <a:prstGeom prst="rect">
            <a:avLst/>
          </a:prstGeom>
          <a:solidFill>
            <a:schemeClr val="accent1"/>
          </a:solidFill>
        </p:spPr>
        <p:txBody>
          <a:bodyPr wrap="square" rtlCol="0">
            <a:spAutoFit/>
          </a:bodyPr>
          <a:lstStyle/>
          <a:p>
            <a:r>
              <a:rPr lang="en-US" sz="1800" b="1" dirty="0"/>
              <a:t>But the female is on the right.</a:t>
            </a:r>
          </a:p>
        </p:txBody>
      </p:sp>
      <p:sp>
        <p:nvSpPr>
          <p:cNvPr id="7" name="TextBox 6">
            <a:extLst>
              <a:ext uri="{FF2B5EF4-FFF2-40B4-BE49-F238E27FC236}">
                <a16:creationId xmlns:a16="http://schemas.microsoft.com/office/drawing/2014/main" id="{FF13114B-293D-2BB3-7524-CE0E430538EB}"/>
              </a:ext>
            </a:extLst>
          </p:cNvPr>
          <p:cNvSpPr txBox="1"/>
          <p:nvPr/>
        </p:nvSpPr>
        <p:spPr>
          <a:xfrm>
            <a:off x="4050891" y="1299195"/>
            <a:ext cx="4866967" cy="872034"/>
          </a:xfrm>
          <a:prstGeom prst="rect">
            <a:avLst/>
          </a:prstGeom>
          <a:noFill/>
        </p:spPr>
        <p:txBody>
          <a:bodyPr wrap="square" rtlCol="0">
            <a:spAutoFit/>
          </a:bodyPr>
          <a:lstStyle/>
          <a:p>
            <a:pPr>
              <a:lnSpc>
                <a:spcPct val="150000"/>
              </a:lnSpc>
            </a:pPr>
            <a:r>
              <a:rPr lang="en-US" sz="1800" b="1" dirty="0"/>
              <a:t>Question: Which of the following can be the writer’s assumption?</a:t>
            </a:r>
          </a:p>
        </p:txBody>
      </p:sp>
      <p:sp>
        <p:nvSpPr>
          <p:cNvPr id="8" name="TextBox 7">
            <a:extLst>
              <a:ext uri="{FF2B5EF4-FFF2-40B4-BE49-F238E27FC236}">
                <a16:creationId xmlns:a16="http://schemas.microsoft.com/office/drawing/2014/main" id="{72BFA534-F95A-2205-DCD7-7CA7F7D3D1F6}"/>
              </a:ext>
            </a:extLst>
          </p:cNvPr>
          <p:cNvSpPr txBox="1"/>
          <p:nvPr/>
        </p:nvSpPr>
        <p:spPr>
          <a:xfrm>
            <a:off x="4050892" y="2419192"/>
            <a:ext cx="5024284" cy="369332"/>
          </a:xfrm>
          <a:prstGeom prst="rect">
            <a:avLst/>
          </a:prstGeom>
          <a:noFill/>
        </p:spPr>
        <p:txBody>
          <a:bodyPr wrap="square" rtlCol="0">
            <a:spAutoFit/>
          </a:bodyPr>
          <a:lstStyle/>
          <a:p>
            <a:r>
              <a:rPr lang="en-US" sz="1800" dirty="0"/>
              <a:t>A. The bird on the left is a male.</a:t>
            </a:r>
          </a:p>
        </p:txBody>
      </p:sp>
      <p:sp>
        <p:nvSpPr>
          <p:cNvPr id="9" name="TextBox 8">
            <a:extLst>
              <a:ext uri="{FF2B5EF4-FFF2-40B4-BE49-F238E27FC236}">
                <a16:creationId xmlns:a16="http://schemas.microsoft.com/office/drawing/2014/main" id="{B97D119B-9F8A-2299-A944-58C6E3FC74FD}"/>
              </a:ext>
            </a:extLst>
          </p:cNvPr>
          <p:cNvSpPr txBox="1"/>
          <p:nvPr/>
        </p:nvSpPr>
        <p:spPr>
          <a:xfrm>
            <a:off x="4050891" y="2995321"/>
            <a:ext cx="5024284" cy="369332"/>
          </a:xfrm>
          <a:prstGeom prst="rect">
            <a:avLst/>
          </a:prstGeom>
          <a:noFill/>
        </p:spPr>
        <p:txBody>
          <a:bodyPr wrap="square" rtlCol="0">
            <a:spAutoFit/>
          </a:bodyPr>
          <a:lstStyle/>
          <a:p>
            <a:r>
              <a:rPr lang="en-US" sz="1800" dirty="0"/>
              <a:t>B. Females are more verbally aggressive.</a:t>
            </a:r>
          </a:p>
        </p:txBody>
      </p:sp>
      <p:sp>
        <p:nvSpPr>
          <p:cNvPr id="10" name="TextBox 9">
            <a:extLst>
              <a:ext uri="{FF2B5EF4-FFF2-40B4-BE49-F238E27FC236}">
                <a16:creationId xmlns:a16="http://schemas.microsoft.com/office/drawing/2014/main" id="{5F6CD57C-220D-1559-0184-3113922EC688}"/>
              </a:ext>
            </a:extLst>
          </p:cNvPr>
          <p:cNvSpPr txBox="1"/>
          <p:nvPr/>
        </p:nvSpPr>
        <p:spPr>
          <a:xfrm>
            <a:off x="4016478" y="3580255"/>
            <a:ext cx="5093109" cy="369332"/>
          </a:xfrm>
          <a:prstGeom prst="rect">
            <a:avLst/>
          </a:prstGeom>
          <a:noFill/>
        </p:spPr>
        <p:txBody>
          <a:bodyPr wrap="square" rtlCol="0">
            <a:spAutoFit/>
          </a:bodyPr>
          <a:lstStyle/>
          <a:p>
            <a:r>
              <a:rPr lang="en-US" sz="1800" dirty="0"/>
              <a:t>C. All female birds are aggressive.  </a:t>
            </a:r>
          </a:p>
        </p:txBody>
      </p:sp>
      <p:sp>
        <p:nvSpPr>
          <p:cNvPr id="11" name="TextBox 10">
            <a:extLst>
              <a:ext uri="{FF2B5EF4-FFF2-40B4-BE49-F238E27FC236}">
                <a16:creationId xmlns:a16="http://schemas.microsoft.com/office/drawing/2014/main" id="{32174C28-8553-532F-AADB-4CBB10AF3FDA}"/>
              </a:ext>
            </a:extLst>
          </p:cNvPr>
          <p:cNvSpPr txBox="1"/>
          <p:nvPr/>
        </p:nvSpPr>
        <p:spPr>
          <a:xfrm>
            <a:off x="4016477" y="4165189"/>
            <a:ext cx="5093109" cy="369332"/>
          </a:xfrm>
          <a:prstGeom prst="rect">
            <a:avLst/>
          </a:prstGeom>
          <a:noFill/>
        </p:spPr>
        <p:txBody>
          <a:bodyPr wrap="square" rtlCol="0">
            <a:spAutoFit/>
          </a:bodyPr>
          <a:lstStyle/>
          <a:p>
            <a:r>
              <a:rPr lang="en-US" sz="1800" dirty="0"/>
              <a:t>D. Females are more aggressive by nature.  </a:t>
            </a:r>
          </a:p>
        </p:txBody>
      </p:sp>
    </p:spTree>
    <p:extLst>
      <p:ext uri="{BB962C8B-B14F-4D97-AF65-F5344CB8AC3E}">
        <p14:creationId xmlns:p14="http://schemas.microsoft.com/office/powerpoint/2010/main" val="1765391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11614A-1958-3C96-A37D-2B17179192C3}"/>
              </a:ext>
            </a:extLst>
          </p:cNvPr>
          <p:cNvPicPr>
            <a:picLocks noChangeAspect="1"/>
          </p:cNvPicPr>
          <p:nvPr/>
        </p:nvPicPr>
        <p:blipFill>
          <a:blip r:embed="rId3"/>
          <a:stretch>
            <a:fillRect/>
          </a:stretch>
        </p:blipFill>
        <p:spPr>
          <a:xfrm>
            <a:off x="310672" y="1052052"/>
            <a:ext cx="3110954" cy="5729340"/>
          </a:xfrm>
          <a:prstGeom prst="rect">
            <a:avLst/>
          </a:prstGeom>
        </p:spPr>
      </p:pic>
      <p:sp>
        <p:nvSpPr>
          <p:cNvPr id="4" name="TextBox 3">
            <a:extLst>
              <a:ext uri="{FF2B5EF4-FFF2-40B4-BE49-F238E27FC236}">
                <a16:creationId xmlns:a16="http://schemas.microsoft.com/office/drawing/2014/main" id="{7C572B91-CBF8-82A6-1767-E241DD0CD772}"/>
              </a:ext>
            </a:extLst>
          </p:cNvPr>
          <p:cNvSpPr txBox="1"/>
          <p:nvPr/>
        </p:nvSpPr>
        <p:spPr>
          <a:xfrm>
            <a:off x="2526889" y="255639"/>
            <a:ext cx="4306530" cy="369332"/>
          </a:xfrm>
          <a:prstGeom prst="rect">
            <a:avLst/>
          </a:prstGeom>
          <a:noFill/>
        </p:spPr>
        <p:txBody>
          <a:bodyPr wrap="square" rtlCol="0">
            <a:spAutoFit/>
          </a:bodyPr>
          <a:lstStyle/>
          <a:p>
            <a:pPr algn="ctr"/>
            <a:r>
              <a:rPr lang="vi-VN" sz="1800" b="1" dirty="0"/>
              <a:t>Sample qu</a:t>
            </a:r>
            <a:r>
              <a:rPr lang="en-US" sz="1800" b="1" dirty="0"/>
              <a:t>es</a:t>
            </a:r>
            <a:r>
              <a:rPr lang="vi-VN" sz="1800" b="1" dirty="0"/>
              <a:t>tion</a:t>
            </a:r>
            <a:r>
              <a:rPr lang="en-US" sz="1800" b="1" dirty="0"/>
              <a:t> for Quiz 1</a:t>
            </a:r>
            <a:r>
              <a:rPr lang="vi-VN" sz="1800" b="1" dirty="0"/>
              <a:t> </a:t>
            </a:r>
            <a:endParaRPr lang="en-US" sz="1800" b="1" dirty="0"/>
          </a:p>
        </p:txBody>
      </p:sp>
      <p:sp>
        <p:nvSpPr>
          <p:cNvPr id="5" name="TextBox 4">
            <a:extLst>
              <a:ext uri="{FF2B5EF4-FFF2-40B4-BE49-F238E27FC236}">
                <a16:creationId xmlns:a16="http://schemas.microsoft.com/office/drawing/2014/main" id="{548D6FB9-ABE2-4E84-CAAB-D1009712A584}"/>
              </a:ext>
            </a:extLst>
          </p:cNvPr>
          <p:cNvSpPr txBox="1"/>
          <p:nvPr/>
        </p:nvSpPr>
        <p:spPr>
          <a:xfrm>
            <a:off x="310672" y="1052052"/>
            <a:ext cx="3415754" cy="369332"/>
          </a:xfrm>
          <a:prstGeom prst="rect">
            <a:avLst/>
          </a:prstGeom>
          <a:solidFill>
            <a:schemeClr val="accent1"/>
          </a:solidFill>
        </p:spPr>
        <p:txBody>
          <a:bodyPr wrap="square" rtlCol="0">
            <a:spAutoFit/>
          </a:bodyPr>
          <a:lstStyle/>
          <a:p>
            <a:r>
              <a:rPr lang="en-US" sz="1800" b="1" dirty="0"/>
              <a:t>I’m not an expert on birds.</a:t>
            </a:r>
          </a:p>
        </p:txBody>
      </p:sp>
      <p:sp>
        <p:nvSpPr>
          <p:cNvPr id="6" name="TextBox 5">
            <a:extLst>
              <a:ext uri="{FF2B5EF4-FFF2-40B4-BE49-F238E27FC236}">
                <a16:creationId xmlns:a16="http://schemas.microsoft.com/office/drawing/2014/main" id="{5C01CB79-286B-C3D0-EB7F-BFD1F4D07B3B}"/>
              </a:ext>
            </a:extLst>
          </p:cNvPr>
          <p:cNvSpPr txBox="1"/>
          <p:nvPr/>
        </p:nvSpPr>
        <p:spPr>
          <a:xfrm>
            <a:off x="310673" y="3161878"/>
            <a:ext cx="3484580" cy="369332"/>
          </a:xfrm>
          <a:prstGeom prst="rect">
            <a:avLst/>
          </a:prstGeom>
          <a:solidFill>
            <a:schemeClr val="accent1"/>
          </a:solidFill>
        </p:spPr>
        <p:txBody>
          <a:bodyPr wrap="square" rtlCol="0">
            <a:spAutoFit/>
          </a:bodyPr>
          <a:lstStyle/>
          <a:p>
            <a:r>
              <a:rPr lang="en-US" sz="1800" b="1" dirty="0"/>
              <a:t>But the female is on the right.</a:t>
            </a:r>
          </a:p>
        </p:txBody>
      </p:sp>
      <p:sp>
        <p:nvSpPr>
          <p:cNvPr id="7" name="TextBox 6">
            <a:extLst>
              <a:ext uri="{FF2B5EF4-FFF2-40B4-BE49-F238E27FC236}">
                <a16:creationId xmlns:a16="http://schemas.microsoft.com/office/drawing/2014/main" id="{FF13114B-293D-2BB3-7524-CE0E430538EB}"/>
              </a:ext>
            </a:extLst>
          </p:cNvPr>
          <p:cNvSpPr txBox="1"/>
          <p:nvPr/>
        </p:nvSpPr>
        <p:spPr>
          <a:xfrm>
            <a:off x="4050891" y="1299195"/>
            <a:ext cx="4866967" cy="872034"/>
          </a:xfrm>
          <a:prstGeom prst="rect">
            <a:avLst/>
          </a:prstGeom>
          <a:noFill/>
        </p:spPr>
        <p:txBody>
          <a:bodyPr wrap="square" rtlCol="0">
            <a:spAutoFit/>
          </a:bodyPr>
          <a:lstStyle/>
          <a:p>
            <a:pPr>
              <a:lnSpc>
                <a:spcPct val="150000"/>
              </a:lnSpc>
            </a:pPr>
            <a:r>
              <a:rPr lang="en-US" sz="1800" b="1" dirty="0"/>
              <a:t>Question: Which type of argument does the writer make?</a:t>
            </a:r>
          </a:p>
        </p:txBody>
      </p:sp>
      <p:sp>
        <p:nvSpPr>
          <p:cNvPr id="8" name="TextBox 7">
            <a:extLst>
              <a:ext uri="{FF2B5EF4-FFF2-40B4-BE49-F238E27FC236}">
                <a16:creationId xmlns:a16="http://schemas.microsoft.com/office/drawing/2014/main" id="{72BFA534-F95A-2205-DCD7-7CA7F7D3D1F6}"/>
              </a:ext>
            </a:extLst>
          </p:cNvPr>
          <p:cNvSpPr txBox="1"/>
          <p:nvPr/>
        </p:nvSpPr>
        <p:spPr>
          <a:xfrm>
            <a:off x="4050892" y="2419192"/>
            <a:ext cx="5024284" cy="369332"/>
          </a:xfrm>
          <a:prstGeom prst="rect">
            <a:avLst/>
          </a:prstGeom>
          <a:noFill/>
        </p:spPr>
        <p:txBody>
          <a:bodyPr wrap="square" rtlCol="0">
            <a:spAutoFit/>
          </a:bodyPr>
          <a:lstStyle/>
          <a:p>
            <a:r>
              <a:rPr lang="en-US" sz="1800" dirty="0"/>
              <a:t>A. Predictive argument</a:t>
            </a:r>
          </a:p>
        </p:txBody>
      </p:sp>
      <p:sp>
        <p:nvSpPr>
          <p:cNvPr id="9" name="TextBox 8">
            <a:extLst>
              <a:ext uri="{FF2B5EF4-FFF2-40B4-BE49-F238E27FC236}">
                <a16:creationId xmlns:a16="http://schemas.microsoft.com/office/drawing/2014/main" id="{B97D119B-9F8A-2299-A944-58C6E3FC74FD}"/>
              </a:ext>
            </a:extLst>
          </p:cNvPr>
          <p:cNvSpPr txBox="1"/>
          <p:nvPr/>
        </p:nvSpPr>
        <p:spPr>
          <a:xfrm>
            <a:off x="4050891" y="2995321"/>
            <a:ext cx="5024284" cy="369332"/>
          </a:xfrm>
          <a:prstGeom prst="rect">
            <a:avLst/>
          </a:prstGeom>
          <a:noFill/>
        </p:spPr>
        <p:txBody>
          <a:bodyPr wrap="square" rtlCol="0">
            <a:spAutoFit/>
          </a:bodyPr>
          <a:lstStyle/>
          <a:p>
            <a:r>
              <a:rPr lang="en-US" sz="1800" dirty="0"/>
              <a:t>B. Argument from generalization </a:t>
            </a:r>
          </a:p>
        </p:txBody>
      </p:sp>
      <p:sp>
        <p:nvSpPr>
          <p:cNvPr id="10" name="TextBox 9">
            <a:extLst>
              <a:ext uri="{FF2B5EF4-FFF2-40B4-BE49-F238E27FC236}">
                <a16:creationId xmlns:a16="http://schemas.microsoft.com/office/drawing/2014/main" id="{5F6CD57C-220D-1559-0184-3113922EC688}"/>
              </a:ext>
            </a:extLst>
          </p:cNvPr>
          <p:cNvSpPr txBox="1"/>
          <p:nvPr/>
        </p:nvSpPr>
        <p:spPr>
          <a:xfrm>
            <a:off x="4016478" y="3580255"/>
            <a:ext cx="5093109" cy="369332"/>
          </a:xfrm>
          <a:prstGeom prst="rect">
            <a:avLst/>
          </a:prstGeom>
          <a:noFill/>
        </p:spPr>
        <p:txBody>
          <a:bodyPr wrap="square" rtlCol="0">
            <a:spAutoFit/>
          </a:bodyPr>
          <a:lstStyle/>
          <a:p>
            <a:r>
              <a:rPr lang="en-US" sz="1800" dirty="0"/>
              <a:t>C. Argument from definition </a:t>
            </a:r>
          </a:p>
        </p:txBody>
      </p:sp>
      <p:sp>
        <p:nvSpPr>
          <p:cNvPr id="11" name="TextBox 10">
            <a:extLst>
              <a:ext uri="{FF2B5EF4-FFF2-40B4-BE49-F238E27FC236}">
                <a16:creationId xmlns:a16="http://schemas.microsoft.com/office/drawing/2014/main" id="{32174C28-8553-532F-AADB-4CBB10AF3FDA}"/>
              </a:ext>
            </a:extLst>
          </p:cNvPr>
          <p:cNvSpPr txBox="1"/>
          <p:nvPr/>
        </p:nvSpPr>
        <p:spPr>
          <a:xfrm>
            <a:off x="4016477" y="4165189"/>
            <a:ext cx="5093109" cy="369332"/>
          </a:xfrm>
          <a:prstGeom prst="rect">
            <a:avLst/>
          </a:prstGeom>
          <a:noFill/>
        </p:spPr>
        <p:txBody>
          <a:bodyPr wrap="square" rtlCol="0">
            <a:spAutoFit/>
          </a:bodyPr>
          <a:lstStyle/>
          <a:p>
            <a:r>
              <a:rPr lang="en-US" sz="1800" dirty="0"/>
              <a:t>D. Argument from elimination </a:t>
            </a:r>
          </a:p>
        </p:txBody>
      </p:sp>
      <p:sp>
        <p:nvSpPr>
          <p:cNvPr id="2" name="TextBox 1">
            <a:extLst>
              <a:ext uri="{FF2B5EF4-FFF2-40B4-BE49-F238E27FC236}">
                <a16:creationId xmlns:a16="http://schemas.microsoft.com/office/drawing/2014/main" id="{7A80DE9E-0CA6-499D-D06F-914336A87C1B}"/>
              </a:ext>
            </a:extLst>
          </p:cNvPr>
          <p:cNvSpPr txBox="1"/>
          <p:nvPr/>
        </p:nvSpPr>
        <p:spPr>
          <a:xfrm>
            <a:off x="3529781" y="4595329"/>
            <a:ext cx="5614219" cy="2262671"/>
          </a:xfrm>
          <a:prstGeom prst="rect">
            <a:avLst/>
          </a:prstGeom>
          <a:noFill/>
        </p:spPr>
        <p:txBody>
          <a:bodyPr wrap="square" rtlCol="0">
            <a:spAutoFit/>
          </a:bodyPr>
          <a:lstStyle/>
          <a:p>
            <a:pPr>
              <a:lnSpc>
                <a:spcPct val="150000"/>
              </a:lnSpc>
            </a:pPr>
            <a:r>
              <a:rPr lang="en-US" sz="1600" b="1" dirty="0"/>
              <a:t>General premise</a:t>
            </a:r>
            <a:r>
              <a:rPr lang="en-US" sz="1600" dirty="0"/>
              <a:t>: In any mating pair, the female is more verbally aggressive than the male.</a:t>
            </a:r>
          </a:p>
          <a:p>
            <a:pPr>
              <a:lnSpc>
                <a:spcPct val="150000"/>
              </a:lnSpc>
            </a:pPr>
            <a:r>
              <a:rPr lang="en-US" sz="1600" b="1" dirty="0"/>
              <a:t>Minor premise:</a:t>
            </a:r>
            <a:r>
              <a:rPr lang="en-US" sz="1600" dirty="0"/>
              <a:t> The bird on the right is more verbally aggressive.</a:t>
            </a:r>
          </a:p>
          <a:p>
            <a:pPr>
              <a:lnSpc>
                <a:spcPct val="150000"/>
              </a:lnSpc>
            </a:pPr>
            <a:r>
              <a:rPr lang="en-US" sz="1600" b="1" dirty="0"/>
              <a:t>Conclusion</a:t>
            </a:r>
            <a:r>
              <a:rPr lang="en-US" sz="1600" dirty="0"/>
              <a:t>: So, it logically follows that the bird on the right  is the female.   </a:t>
            </a:r>
          </a:p>
        </p:txBody>
      </p:sp>
    </p:spTree>
    <p:extLst>
      <p:ext uri="{BB962C8B-B14F-4D97-AF65-F5344CB8AC3E}">
        <p14:creationId xmlns:p14="http://schemas.microsoft.com/office/powerpoint/2010/main" val="73245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23"/>
          <p:cNvSpPr txBox="1">
            <a:spLocks noGrp="1"/>
          </p:cNvSpPr>
          <p:nvPr>
            <p:ph type="title"/>
          </p:nvPr>
        </p:nvSpPr>
        <p:spPr>
          <a:xfrm>
            <a:off x="228600" y="2667000"/>
            <a:ext cx="8534400" cy="868363"/>
          </a:xfrm>
          <a:prstGeom prst="rect">
            <a:avLst/>
          </a:prstGeom>
          <a:noFill/>
          <a:ln>
            <a:noFill/>
          </a:ln>
        </p:spPr>
        <p:txBody>
          <a:bodyPr spcFirstLastPara="1" wrap="square" lIns="91425" tIns="45700" rIns="91425" bIns="45700" anchor="ctr" anchorCtr="0">
            <a:noAutofit/>
          </a:bodyPr>
          <a:lstStyle/>
          <a:p>
            <a:pPr marL="0" lvl="0" indent="0" algn="ctr" rtl="0">
              <a:lnSpc>
                <a:spcPct val="150000"/>
              </a:lnSpc>
              <a:spcBef>
                <a:spcPts val="0"/>
              </a:spcBef>
              <a:spcAft>
                <a:spcPts val="0"/>
              </a:spcAft>
              <a:buNone/>
            </a:pPr>
            <a:r>
              <a:rPr lang="en-US" sz="3000" i="0" dirty="0"/>
              <a:t>Evaluate these inductive arguments </a:t>
            </a:r>
            <a:br>
              <a:rPr lang="en-US" sz="3000" i="0" dirty="0"/>
            </a:br>
            <a:r>
              <a:rPr lang="en-US" sz="3000" i="0" dirty="0"/>
              <a:t>with critical questions.</a:t>
            </a:r>
            <a:endParaRPr i="0" dirty="0"/>
          </a:p>
        </p:txBody>
      </p:sp>
      <p:sp>
        <p:nvSpPr>
          <p:cNvPr id="502" name="Google Shape;502;p23"/>
          <p:cNvSpPr/>
          <p:nvPr/>
        </p:nvSpPr>
        <p:spPr>
          <a:xfrm>
            <a:off x="2438400" y="1387475"/>
            <a:ext cx="4610100" cy="6461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rgbClr val="000000"/>
                </a:solidFill>
                <a:latin typeface="Calibri"/>
                <a:ea typeface="Calibri"/>
                <a:cs typeface="Calibri"/>
                <a:sym typeface="Calibri"/>
              </a:rPr>
              <a:t>FURTHER APPLICATION</a:t>
            </a:r>
            <a:endParaRPr sz="2400" b="1">
              <a:solidFill>
                <a:schemeClr val="dk1"/>
              </a:solidFill>
              <a:latin typeface="Arial"/>
              <a:ea typeface="Arial"/>
              <a:cs typeface="Arial"/>
              <a:sym typeface="Arial"/>
            </a:endParaRPr>
          </a:p>
        </p:txBody>
      </p:sp>
    </p:spTree>
  </p:cSld>
  <p:clrMapOvr>
    <a:masterClrMapping/>
  </p:clrMapOvr>
  <p:transition>
    <p:checke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24"/>
          <p:cNvSpPr txBox="1">
            <a:spLocks noGrp="1"/>
          </p:cNvSpPr>
          <p:nvPr>
            <p:ph type="body" idx="1"/>
          </p:nvPr>
        </p:nvSpPr>
        <p:spPr>
          <a:xfrm>
            <a:off x="247650" y="1066800"/>
            <a:ext cx="8648700" cy="24384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SzPts val="1800"/>
              <a:buNone/>
            </a:pPr>
            <a:r>
              <a:rPr lang="en-US" sz="1800">
                <a:latin typeface="Arial"/>
                <a:ea typeface="Arial"/>
                <a:cs typeface="Arial"/>
                <a:sym typeface="Arial"/>
              </a:rPr>
              <a:t>Students in University X was going to vote for a student president and the election organizers held a survey before the election day. 55% of the surveyed students from the 1</a:t>
            </a:r>
            <a:r>
              <a:rPr lang="en-US" sz="1800" baseline="30000">
                <a:latin typeface="Arial"/>
                <a:ea typeface="Arial"/>
                <a:cs typeface="Arial"/>
                <a:sym typeface="Arial"/>
              </a:rPr>
              <a:t>st</a:t>
            </a:r>
            <a:r>
              <a:rPr lang="en-US" sz="1800">
                <a:latin typeface="Arial"/>
                <a:ea typeface="Arial"/>
                <a:cs typeface="Arial"/>
                <a:sym typeface="Arial"/>
              </a:rPr>
              <a:t>, 2</a:t>
            </a:r>
            <a:r>
              <a:rPr lang="en-US" sz="1800" baseline="30000">
                <a:latin typeface="Arial"/>
                <a:ea typeface="Arial"/>
                <a:cs typeface="Arial"/>
                <a:sym typeface="Arial"/>
              </a:rPr>
              <a:t>nd</a:t>
            </a:r>
            <a:r>
              <a:rPr lang="en-US" sz="1800">
                <a:latin typeface="Arial"/>
                <a:ea typeface="Arial"/>
                <a:cs typeface="Arial"/>
                <a:sym typeface="Arial"/>
              </a:rPr>
              <a:t>, 3</a:t>
            </a:r>
            <a:r>
              <a:rPr lang="en-US" sz="1800" baseline="30000">
                <a:latin typeface="Arial"/>
                <a:ea typeface="Arial"/>
                <a:cs typeface="Arial"/>
                <a:sym typeface="Arial"/>
              </a:rPr>
              <a:t>rd</a:t>
            </a:r>
            <a:r>
              <a:rPr lang="en-US" sz="1800">
                <a:latin typeface="Arial"/>
                <a:ea typeface="Arial"/>
                <a:cs typeface="Arial"/>
                <a:sym typeface="Arial"/>
              </a:rPr>
              <a:t>  and 4</a:t>
            </a:r>
            <a:r>
              <a:rPr lang="en-US" sz="1800" baseline="30000">
                <a:latin typeface="Arial"/>
                <a:ea typeface="Arial"/>
                <a:cs typeface="Arial"/>
                <a:sym typeface="Arial"/>
              </a:rPr>
              <a:t>th</a:t>
            </a:r>
            <a:r>
              <a:rPr lang="en-US" sz="1800">
                <a:latin typeface="Arial"/>
                <a:ea typeface="Arial"/>
                <a:cs typeface="Arial"/>
                <a:sym typeface="Arial"/>
              </a:rPr>
              <a:t> years said that they would vote for Peter Smith and 45% would vote for the other competitor. Based on the survey results, the election organizers concluded that Peter Smith would win the election.  </a:t>
            </a:r>
            <a:endParaRPr sz="1800">
              <a:latin typeface="Times New Roman"/>
              <a:ea typeface="Times New Roman"/>
              <a:cs typeface="Times New Roman"/>
              <a:sym typeface="Times New Roman"/>
            </a:endParaRPr>
          </a:p>
          <a:p>
            <a:pPr marL="342900" lvl="0" indent="-139700" algn="l" rtl="0">
              <a:spcBef>
                <a:spcPts val="640"/>
              </a:spcBef>
              <a:spcAft>
                <a:spcPts val="0"/>
              </a:spcAft>
              <a:buSzPts val="3200"/>
              <a:buNone/>
            </a:pPr>
            <a:endParaRPr/>
          </a:p>
        </p:txBody>
      </p:sp>
      <p:sp>
        <p:nvSpPr>
          <p:cNvPr id="509" name="Google Shape;509;p24"/>
          <p:cNvSpPr txBox="1"/>
          <p:nvPr/>
        </p:nvSpPr>
        <p:spPr>
          <a:xfrm>
            <a:off x="145328" y="213738"/>
            <a:ext cx="891540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a:solidFill>
                  <a:schemeClr val="dk1"/>
                </a:solidFill>
                <a:latin typeface="Arial"/>
                <a:ea typeface="Arial"/>
                <a:cs typeface="Arial"/>
                <a:sym typeface="Arial"/>
              </a:rPr>
              <a:t>1. Inductive generalization </a:t>
            </a:r>
            <a:endParaRPr sz="2400">
              <a:solidFill>
                <a:schemeClr val="dk1"/>
              </a:solidFill>
              <a:latin typeface="Arial"/>
              <a:ea typeface="Arial"/>
              <a:cs typeface="Arial"/>
              <a:sym typeface="Arial"/>
            </a:endParaRPr>
          </a:p>
        </p:txBody>
      </p:sp>
      <p:sp>
        <p:nvSpPr>
          <p:cNvPr id="510" name="Google Shape;510;p24"/>
          <p:cNvSpPr txBox="1"/>
          <p:nvPr/>
        </p:nvSpPr>
        <p:spPr>
          <a:xfrm>
            <a:off x="329045" y="4315486"/>
            <a:ext cx="5257800" cy="40011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000" b="1">
                <a:solidFill>
                  <a:schemeClr val="dk1"/>
                </a:solidFill>
                <a:latin typeface="Arial"/>
                <a:ea typeface="Arial"/>
                <a:cs typeface="Arial"/>
                <a:sym typeface="Arial"/>
              </a:rPr>
              <a:t>Sample critical questions</a:t>
            </a:r>
            <a:r>
              <a:rPr lang="en-US" sz="2000">
                <a:solidFill>
                  <a:schemeClr val="dk1"/>
                </a:solidFill>
                <a:latin typeface="Arial"/>
                <a:ea typeface="Arial"/>
                <a:cs typeface="Arial"/>
                <a:sym typeface="Arial"/>
              </a:rPr>
              <a:t>: </a:t>
            </a:r>
            <a:endParaRPr sz="1600">
              <a:solidFill>
                <a:schemeClr val="dk1"/>
              </a:solidFill>
              <a:latin typeface="Arial"/>
              <a:ea typeface="Arial"/>
              <a:cs typeface="Arial"/>
              <a:sym typeface="Arial"/>
            </a:endParaRPr>
          </a:p>
        </p:txBody>
      </p:sp>
      <p:sp>
        <p:nvSpPr>
          <p:cNvPr id="511" name="Google Shape;511;p24"/>
          <p:cNvSpPr txBox="1"/>
          <p:nvPr/>
        </p:nvSpPr>
        <p:spPr>
          <a:xfrm>
            <a:off x="176356" y="4876800"/>
            <a:ext cx="8853343" cy="1025922"/>
          </a:xfrm>
          <a:prstGeom prst="rect">
            <a:avLst/>
          </a:prstGeom>
          <a:noFill/>
          <a:ln>
            <a:noFill/>
          </a:ln>
        </p:spPr>
        <p:txBody>
          <a:bodyPr spcFirstLastPara="1" wrap="square" lIns="91425" tIns="45700" rIns="91425" bIns="45700" anchor="t" anchorCtr="0">
            <a:spAutoFit/>
          </a:bodyPr>
          <a:lstStyle/>
          <a:p>
            <a:pPr marL="457200" marR="0" lvl="0" indent="-457200" algn="l" rtl="0">
              <a:lnSpc>
                <a:spcPct val="150000"/>
              </a:lnSpc>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What is the ratio of surveyed students/voting students?  </a:t>
            </a:r>
            <a:endParaRPr/>
          </a:p>
          <a:p>
            <a:pPr marL="457200" marR="0" lvl="0" indent="-457200" algn="l" rtl="0">
              <a:lnSpc>
                <a:spcPct val="150000"/>
              </a:lnSpc>
              <a:spcBef>
                <a:spcPts val="120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Is University X a four-year or six-year (medical) university?</a:t>
            </a:r>
            <a:endParaRPr/>
          </a:p>
        </p:txBody>
      </p:sp>
      <p:cxnSp>
        <p:nvCxnSpPr>
          <p:cNvPr id="512" name="Google Shape;512;p24"/>
          <p:cNvCxnSpPr/>
          <p:nvPr/>
        </p:nvCxnSpPr>
        <p:spPr>
          <a:xfrm>
            <a:off x="304800" y="2286000"/>
            <a:ext cx="3352800" cy="0"/>
          </a:xfrm>
          <a:prstGeom prst="straightConnector1">
            <a:avLst/>
          </a:prstGeom>
          <a:noFill/>
          <a:ln w="28575" cap="flat" cmpd="sng">
            <a:solidFill>
              <a:srgbClr val="FF0000"/>
            </a:solidFill>
            <a:prstDash val="solid"/>
            <a:round/>
            <a:headEnd type="none" w="sm" len="sm"/>
            <a:tailEnd type="none" w="sm" len="sm"/>
          </a:ln>
        </p:spPr>
      </p:cxnSp>
      <p:sp>
        <p:nvSpPr>
          <p:cNvPr id="513" name="Google Shape;513;p24"/>
          <p:cNvSpPr txBox="1"/>
          <p:nvPr/>
        </p:nvSpPr>
        <p:spPr>
          <a:xfrm>
            <a:off x="247650" y="3590835"/>
            <a:ext cx="601980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C00000"/>
                </a:solidFill>
                <a:latin typeface="Arial"/>
                <a:ea typeface="Arial"/>
                <a:cs typeface="Arial"/>
                <a:sym typeface="Arial"/>
              </a:rPr>
              <a:t>Hint</a:t>
            </a:r>
            <a:r>
              <a:rPr lang="en-US" sz="2000">
                <a:solidFill>
                  <a:srgbClr val="C00000"/>
                </a:solidFill>
                <a:latin typeface="Arial"/>
                <a:ea typeface="Arial"/>
                <a:cs typeface="Arial"/>
                <a:sym typeface="Arial"/>
              </a:rPr>
              <a:t>: Check sample size and representation.</a:t>
            </a:r>
            <a:endParaRPr/>
          </a:p>
        </p:txBody>
      </p:sp>
      <p:cxnSp>
        <p:nvCxnSpPr>
          <p:cNvPr id="514" name="Google Shape;514;p24"/>
          <p:cNvCxnSpPr/>
          <p:nvPr/>
        </p:nvCxnSpPr>
        <p:spPr>
          <a:xfrm>
            <a:off x="6477000" y="1905000"/>
            <a:ext cx="1828800" cy="0"/>
          </a:xfrm>
          <a:prstGeom prst="straightConnector1">
            <a:avLst/>
          </a:prstGeom>
          <a:noFill/>
          <a:ln w="28575" cap="flat" cmpd="sng">
            <a:solidFill>
              <a:srgbClr val="FF000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25"/>
          <p:cNvSpPr txBox="1"/>
          <p:nvPr/>
        </p:nvSpPr>
        <p:spPr>
          <a:xfrm>
            <a:off x="8229600" y="6473825"/>
            <a:ext cx="758825" cy="24765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200">
                <a:solidFill>
                  <a:srgbClr val="4471A6"/>
                </a:solidFill>
                <a:latin typeface="Arial"/>
                <a:ea typeface="Arial"/>
                <a:cs typeface="Arial"/>
                <a:sym typeface="Arial"/>
              </a:rPr>
              <a:t>44</a:t>
            </a:fld>
            <a:endParaRPr sz="1200">
              <a:solidFill>
                <a:srgbClr val="4471A6"/>
              </a:solidFill>
              <a:latin typeface="Arial"/>
              <a:ea typeface="Arial"/>
              <a:cs typeface="Arial"/>
              <a:sym typeface="Arial"/>
            </a:endParaRPr>
          </a:p>
        </p:txBody>
      </p:sp>
      <p:sp>
        <p:nvSpPr>
          <p:cNvPr id="521" name="Google Shape;521;p25"/>
          <p:cNvSpPr txBox="1"/>
          <p:nvPr/>
        </p:nvSpPr>
        <p:spPr>
          <a:xfrm>
            <a:off x="419100" y="1066800"/>
            <a:ext cx="8305800" cy="1685846"/>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a:solidFill>
                  <a:schemeClr val="dk1"/>
                </a:solidFill>
                <a:latin typeface="Arial"/>
                <a:ea typeface="Arial"/>
                <a:cs typeface="Arial"/>
                <a:sym typeface="Arial"/>
              </a:rPr>
              <a:t>“AZ company began making loss two years ago. There have not been any signs of profits until now. The management will declare bankruptcy in the next 2 years.”</a:t>
            </a:r>
            <a:endParaRPr/>
          </a:p>
        </p:txBody>
      </p:sp>
      <p:sp>
        <p:nvSpPr>
          <p:cNvPr id="522" name="Google Shape;522;p25"/>
          <p:cNvSpPr txBox="1"/>
          <p:nvPr/>
        </p:nvSpPr>
        <p:spPr>
          <a:xfrm>
            <a:off x="-6927" y="291461"/>
            <a:ext cx="891540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a:solidFill>
                  <a:schemeClr val="dk1"/>
                </a:solidFill>
                <a:latin typeface="Arial"/>
                <a:ea typeface="Arial"/>
                <a:cs typeface="Arial"/>
                <a:sym typeface="Arial"/>
              </a:rPr>
              <a:t>2. Predictive argument </a:t>
            </a:r>
            <a:endParaRPr sz="2400">
              <a:solidFill>
                <a:schemeClr val="dk1"/>
              </a:solidFill>
              <a:latin typeface="Arial"/>
              <a:ea typeface="Arial"/>
              <a:cs typeface="Arial"/>
              <a:sym typeface="Arial"/>
            </a:endParaRPr>
          </a:p>
        </p:txBody>
      </p:sp>
      <p:cxnSp>
        <p:nvCxnSpPr>
          <p:cNvPr id="523" name="Google Shape;523;p25"/>
          <p:cNvCxnSpPr/>
          <p:nvPr/>
        </p:nvCxnSpPr>
        <p:spPr>
          <a:xfrm>
            <a:off x="2438400" y="2667000"/>
            <a:ext cx="2895600" cy="0"/>
          </a:xfrm>
          <a:prstGeom prst="straightConnector1">
            <a:avLst/>
          </a:prstGeom>
          <a:noFill/>
          <a:ln w="28575" cap="flat" cmpd="sng">
            <a:solidFill>
              <a:srgbClr val="FF0000"/>
            </a:solidFill>
            <a:prstDash val="solid"/>
            <a:round/>
            <a:headEnd type="none" w="sm" len="sm"/>
            <a:tailEnd type="none" w="sm" len="sm"/>
          </a:ln>
        </p:spPr>
      </p:cxnSp>
      <p:sp>
        <p:nvSpPr>
          <p:cNvPr id="524" name="Google Shape;524;p25"/>
          <p:cNvSpPr txBox="1"/>
          <p:nvPr/>
        </p:nvSpPr>
        <p:spPr>
          <a:xfrm>
            <a:off x="176357" y="4497388"/>
            <a:ext cx="8853343" cy="2164695"/>
          </a:xfrm>
          <a:prstGeom prst="rect">
            <a:avLst/>
          </a:prstGeom>
          <a:noFill/>
          <a:ln>
            <a:noFill/>
          </a:ln>
        </p:spPr>
        <p:txBody>
          <a:bodyPr spcFirstLastPara="1" wrap="square" lIns="91425" tIns="45700" rIns="91425" bIns="45700" anchor="t" anchorCtr="0">
            <a:spAutoFit/>
          </a:bodyPr>
          <a:lstStyle/>
          <a:p>
            <a:pPr marL="457200" marR="0" lvl="0" indent="-457200" algn="l" rtl="0">
              <a:lnSpc>
                <a:spcPct val="150000"/>
              </a:lnSpc>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Are the management in the last two years and the next two years the same?</a:t>
            </a:r>
            <a:endParaRPr/>
          </a:p>
          <a:p>
            <a:pPr marL="457200" marR="0" lvl="0" indent="-457200" algn="l" rtl="0">
              <a:lnSpc>
                <a:spcPct val="150000"/>
              </a:lnSpc>
              <a:spcBef>
                <a:spcPts val="120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Has the economy been in a crisis and are there any signs of recovery now? </a:t>
            </a:r>
            <a:endParaRPr/>
          </a:p>
          <a:p>
            <a:pPr marL="457200" marR="0" lvl="0" indent="-457200" algn="l" rtl="0">
              <a:lnSpc>
                <a:spcPct val="150000"/>
              </a:lnSpc>
              <a:spcBef>
                <a:spcPts val="120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Will there be any governmental support for declining businesses? </a:t>
            </a:r>
            <a:endParaRPr/>
          </a:p>
          <a:p>
            <a:pPr marL="457200" marR="0" lvl="0" indent="-342900" algn="l" rtl="0">
              <a:lnSpc>
                <a:spcPct val="150000"/>
              </a:lnSpc>
              <a:spcBef>
                <a:spcPts val="120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525" name="Google Shape;525;p25"/>
          <p:cNvSpPr txBox="1"/>
          <p:nvPr/>
        </p:nvSpPr>
        <p:spPr>
          <a:xfrm>
            <a:off x="419100" y="3957936"/>
            <a:ext cx="5257800" cy="40011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000" b="1">
                <a:solidFill>
                  <a:schemeClr val="dk1"/>
                </a:solidFill>
                <a:latin typeface="Arial"/>
                <a:ea typeface="Arial"/>
                <a:cs typeface="Arial"/>
                <a:sym typeface="Arial"/>
              </a:rPr>
              <a:t>Sample critical questions</a:t>
            </a:r>
            <a:r>
              <a:rPr lang="en-US" sz="2000">
                <a:solidFill>
                  <a:schemeClr val="dk1"/>
                </a:solidFill>
                <a:latin typeface="Arial"/>
                <a:ea typeface="Arial"/>
                <a:cs typeface="Arial"/>
                <a:sym typeface="Arial"/>
              </a:rPr>
              <a:t>: </a:t>
            </a:r>
            <a:endParaRPr sz="1600">
              <a:solidFill>
                <a:schemeClr val="dk1"/>
              </a:solidFill>
              <a:latin typeface="Arial"/>
              <a:ea typeface="Arial"/>
              <a:cs typeface="Arial"/>
              <a:sym typeface="Arial"/>
            </a:endParaRPr>
          </a:p>
        </p:txBody>
      </p:sp>
      <p:sp>
        <p:nvSpPr>
          <p:cNvPr id="526" name="Google Shape;526;p25"/>
          <p:cNvSpPr txBox="1"/>
          <p:nvPr/>
        </p:nvSpPr>
        <p:spPr>
          <a:xfrm>
            <a:off x="495300" y="3079203"/>
            <a:ext cx="601980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C00000"/>
                </a:solidFill>
                <a:latin typeface="Arial"/>
                <a:ea typeface="Arial"/>
                <a:cs typeface="Arial"/>
                <a:sym typeface="Arial"/>
              </a:rPr>
              <a:t>Hint</a:t>
            </a:r>
            <a:r>
              <a:rPr lang="en-US" sz="2000">
                <a:solidFill>
                  <a:srgbClr val="C00000"/>
                </a:solidFill>
                <a:latin typeface="Arial"/>
                <a:ea typeface="Arial"/>
                <a:cs typeface="Arial"/>
                <a:sym typeface="Arial"/>
              </a:rPr>
              <a:t>: Point out possible changes in the future.</a:t>
            </a:r>
            <a:endParaRP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26"/>
          <p:cNvSpPr txBox="1"/>
          <p:nvPr/>
        </p:nvSpPr>
        <p:spPr>
          <a:xfrm>
            <a:off x="8229600" y="6473825"/>
            <a:ext cx="758825" cy="24765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200">
                <a:solidFill>
                  <a:srgbClr val="4471A6"/>
                </a:solidFill>
                <a:latin typeface="Arial"/>
                <a:ea typeface="Arial"/>
                <a:cs typeface="Arial"/>
                <a:sym typeface="Arial"/>
              </a:rPr>
              <a:t>45</a:t>
            </a:fld>
            <a:endParaRPr sz="1200">
              <a:solidFill>
                <a:srgbClr val="4471A6"/>
              </a:solidFill>
              <a:latin typeface="Arial"/>
              <a:ea typeface="Arial"/>
              <a:cs typeface="Arial"/>
              <a:sym typeface="Arial"/>
            </a:endParaRPr>
          </a:p>
        </p:txBody>
      </p:sp>
      <p:sp>
        <p:nvSpPr>
          <p:cNvPr id="533" name="Google Shape;533;p26"/>
          <p:cNvSpPr txBox="1"/>
          <p:nvPr/>
        </p:nvSpPr>
        <p:spPr>
          <a:xfrm>
            <a:off x="152400" y="1126330"/>
            <a:ext cx="8836025" cy="279384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a:solidFill>
                  <a:schemeClr val="dk1"/>
                </a:solidFill>
                <a:latin typeface="Arial"/>
                <a:ea typeface="Arial"/>
                <a:cs typeface="Arial"/>
                <a:sym typeface="Arial"/>
              </a:rPr>
              <a:t>“In order to raise the levels of students’ English skills, all schools must adopt the “Back to Basics” English program. According to ABC News Agency, the Ministry of Education developed this program to improve English skills among students nationwide.”</a:t>
            </a:r>
            <a:r>
              <a:rPr lang="en-US" sz="2000">
                <a:solidFill>
                  <a:schemeClr val="dk1"/>
                </a:solidFill>
                <a:latin typeface="Arial"/>
                <a:ea typeface="Arial"/>
                <a:cs typeface="Arial"/>
                <a:sym typeface="Arial"/>
              </a:rPr>
              <a:t>  </a:t>
            </a:r>
            <a:endParaRPr/>
          </a:p>
        </p:txBody>
      </p:sp>
      <p:sp>
        <p:nvSpPr>
          <p:cNvPr id="534" name="Google Shape;534;p26"/>
          <p:cNvSpPr txBox="1"/>
          <p:nvPr/>
        </p:nvSpPr>
        <p:spPr>
          <a:xfrm>
            <a:off x="0" y="296863"/>
            <a:ext cx="891540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a:solidFill>
                  <a:schemeClr val="dk1"/>
                </a:solidFill>
                <a:latin typeface="Arial"/>
                <a:ea typeface="Arial"/>
                <a:cs typeface="Arial"/>
                <a:sym typeface="Arial"/>
              </a:rPr>
              <a:t>3. Argument from authority</a:t>
            </a:r>
            <a:endParaRPr sz="2400">
              <a:solidFill>
                <a:schemeClr val="dk1"/>
              </a:solidFill>
              <a:latin typeface="Arial"/>
              <a:ea typeface="Arial"/>
              <a:cs typeface="Arial"/>
              <a:sym typeface="Arial"/>
            </a:endParaRPr>
          </a:p>
        </p:txBody>
      </p:sp>
      <p:cxnSp>
        <p:nvCxnSpPr>
          <p:cNvPr id="535" name="Google Shape;535;p26"/>
          <p:cNvCxnSpPr/>
          <p:nvPr/>
        </p:nvCxnSpPr>
        <p:spPr>
          <a:xfrm>
            <a:off x="304800" y="2743200"/>
            <a:ext cx="4191000" cy="0"/>
          </a:xfrm>
          <a:prstGeom prst="straightConnector1">
            <a:avLst/>
          </a:prstGeom>
          <a:noFill/>
          <a:ln w="28575" cap="flat" cmpd="sng">
            <a:solidFill>
              <a:srgbClr val="FF0000"/>
            </a:solidFill>
            <a:prstDash val="solid"/>
            <a:round/>
            <a:headEnd type="none" w="sm" len="sm"/>
            <a:tailEnd type="none" w="sm" len="sm"/>
          </a:ln>
        </p:spPr>
      </p:cxnSp>
      <p:sp>
        <p:nvSpPr>
          <p:cNvPr id="536" name="Google Shape;536;p26"/>
          <p:cNvSpPr txBox="1"/>
          <p:nvPr/>
        </p:nvSpPr>
        <p:spPr>
          <a:xfrm>
            <a:off x="162790" y="4774836"/>
            <a:ext cx="8991600" cy="1025922"/>
          </a:xfrm>
          <a:prstGeom prst="rect">
            <a:avLst/>
          </a:prstGeom>
          <a:noFill/>
          <a:ln>
            <a:noFill/>
          </a:ln>
        </p:spPr>
        <p:txBody>
          <a:bodyPr spcFirstLastPara="1" wrap="square" lIns="91425" tIns="45700" rIns="91425" bIns="45700" anchor="t" anchorCtr="0">
            <a:spAutoFit/>
          </a:bodyPr>
          <a:lstStyle/>
          <a:p>
            <a:pPr marL="457200" marR="0" lvl="0" indent="-457200" algn="l" rtl="0">
              <a:lnSpc>
                <a:spcPct val="150000"/>
              </a:lnSpc>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Is ABC News Agency a trustworthy source of information?</a:t>
            </a:r>
            <a:endParaRPr/>
          </a:p>
          <a:p>
            <a:pPr marL="457200" marR="0" lvl="0" indent="-457200" algn="l" rtl="0">
              <a:lnSpc>
                <a:spcPct val="150000"/>
              </a:lnSpc>
              <a:spcBef>
                <a:spcPts val="120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Is the Ministry of Education always reliable with its leadership? </a:t>
            </a:r>
            <a:endParaRPr/>
          </a:p>
        </p:txBody>
      </p:sp>
      <p:cxnSp>
        <p:nvCxnSpPr>
          <p:cNvPr id="537" name="Google Shape;537;p26"/>
          <p:cNvCxnSpPr/>
          <p:nvPr/>
        </p:nvCxnSpPr>
        <p:spPr>
          <a:xfrm>
            <a:off x="4724400" y="2743200"/>
            <a:ext cx="3276600" cy="0"/>
          </a:xfrm>
          <a:prstGeom prst="straightConnector1">
            <a:avLst/>
          </a:prstGeom>
          <a:noFill/>
          <a:ln w="28575" cap="flat" cmpd="sng">
            <a:solidFill>
              <a:srgbClr val="FF0000"/>
            </a:solidFill>
            <a:prstDash val="solid"/>
            <a:round/>
            <a:headEnd type="none" w="sm" len="sm"/>
            <a:tailEnd type="none" w="sm" len="sm"/>
          </a:ln>
        </p:spPr>
      </p:cxnSp>
      <p:sp>
        <p:nvSpPr>
          <p:cNvPr id="538" name="Google Shape;538;p26"/>
          <p:cNvSpPr txBox="1"/>
          <p:nvPr/>
        </p:nvSpPr>
        <p:spPr>
          <a:xfrm>
            <a:off x="166254" y="3998061"/>
            <a:ext cx="821574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C00000"/>
                </a:solidFill>
                <a:latin typeface="Arial"/>
                <a:ea typeface="Arial"/>
                <a:cs typeface="Arial"/>
                <a:sym typeface="Arial"/>
              </a:rPr>
              <a:t>Hint</a:t>
            </a:r>
            <a:r>
              <a:rPr lang="en-US" sz="2000">
                <a:solidFill>
                  <a:srgbClr val="C00000"/>
                </a:solidFill>
                <a:latin typeface="Arial"/>
                <a:ea typeface="Arial"/>
                <a:cs typeface="Arial"/>
                <a:sym typeface="Arial"/>
              </a:rPr>
              <a:t>: Question the reliability and appropriateness of the authority </a:t>
            </a:r>
            <a:endParaRP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27"/>
          <p:cNvSpPr txBox="1"/>
          <p:nvPr/>
        </p:nvSpPr>
        <p:spPr>
          <a:xfrm>
            <a:off x="8229600" y="6473825"/>
            <a:ext cx="758825" cy="24765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200">
                <a:solidFill>
                  <a:srgbClr val="4471A6"/>
                </a:solidFill>
                <a:latin typeface="Arial"/>
                <a:ea typeface="Arial"/>
                <a:cs typeface="Arial"/>
                <a:sym typeface="Arial"/>
              </a:rPr>
              <a:t>46</a:t>
            </a:fld>
            <a:endParaRPr sz="1200">
              <a:solidFill>
                <a:srgbClr val="4471A6"/>
              </a:solidFill>
              <a:latin typeface="Arial"/>
              <a:ea typeface="Arial"/>
              <a:cs typeface="Arial"/>
              <a:sym typeface="Arial"/>
            </a:endParaRPr>
          </a:p>
        </p:txBody>
      </p:sp>
      <p:sp>
        <p:nvSpPr>
          <p:cNvPr id="544" name="Google Shape;544;p27"/>
          <p:cNvSpPr txBox="1">
            <a:spLocks noGrp="1"/>
          </p:cNvSpPr>
          <p:nvPr>
            <p:ph type="body" idx="4294967295"/>
          </p:nvPr>
        </p:nvSpPr>
        <p:spPr>
          <a:xfrm>
            <a:off x="-107951" y="537093"/>
            <a:ext cx="9096375" cy="2534027"/>
          </a:xfrm>
          <a:prstGeom prst="rect">
            <a:avLst/>
          </a:prstGeom>
          <a:noFill/>
          <a:ln>
            <a:noFill/>
          </a:ln>
        </p:spPr>
        <p:txBody>
          <a:bodyPr spcFirstLastPara="1" wrap="square" lIns="91425" tIns="45700" rIns="91425" bIns="45700" anchor="t" anchorCtr="0">
            <a:noAutofit/>
          </a:bodyPr>
          <a:lstStyle/>
          <a:p>
            <a:pPr marL="342900" lvl="0" indent="-342900" algn="l" rtl="0">
              <a:lnSpc>
                <a:spcPct val="130000"/>
              </a:lnSpc>
              <a:spcBef>
                <a:spcPts val="0"/>
              </a:spcBef>
              <a:spcAft>
                <a:spcPts val="0"/>
              </a:spcAft>
              <a:buSzPts val="2400"/>
              <a:buFont typeface="Noto Sans Symbols"/>
              <a:buNone/>
            </a:pPr>
            <a:r>
              <a:rPr lang="en-US" sz="2400"/>
              <a:t>   </a:t>
            </a:r>
            <a:r>
              <a:rPr lang="en-US" sz="2000"/>
              <a:t>“Parents of young children are becoming increasingly concerned about how violence on television influences a child’s behavior and attitudes. During the past year, the ratings for Real Crime, one of the most popular prime-time shows, have steadily declined. Therefore, in order to boost our prime-time ratings, we should replace Real Crime with a comedy show for children.”  </a:t>
            </a:r>
            <a:endParaRPr sz="2400"/>
          </a:p>
        </p:txBody>
      </p:sp>
      <p:cxnSp>
        <p:nvCxnSpPr>
          <p:cNvPr id="545" name="Google Shape;545;p27"/>
          <p:cNvCxnSpPr/>
          <p:nvPr/>
        </p:nvCxnSpPr>
        <p:spPr>
          <a:xfrm>
            <a:off x="1524000" y="1828800"/>
            <a:ext cx="2819400" cy="0"/>
          </a:xfrm>
          <a:prstGeom prst="straightConnector1">
            <a:avLst/>
          </a:prstGeom>
          <a:noFill/>
          <a:ln w="28575" cap="flat" cmpd="sng">
            <a:solidFill>
              <a:srgbClr val="FF0000"/>
            </a:solidFill>
            <a:prstDash val="solid"/>
            <a:round/>
            <a:headEnd type="none" w="sm" len="sm"/>
            <a:tailEnd type="none" w="sm" len="sm"/>
          </a:ln>
        </p:spPr>
      </p:cxnSp>
      <p:sp>
        <p:nvSpPr>
          <p:cNvPr id="546" name="Google Shape;546;p27"/>
          <p:cNvSpPr txBox="1"/>
          <p:nvPr/>
        </p:nvSpPr>
        <p:spPr>
          <a:xfrm>
            <a:off x="0" y="24001"/>
            <a:ext cx="8915400" cy="584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a:solidFill>
                  <a:schemeClr val="dk1"/>
                </a:solidFill>
                <a:latin typeface="Arial"/>
                <a:ea typeface="Arial"/>
                <a:cs typeface="Arial"/>
                <a:sym typeface="Arial"/>
              </a:rPr>
              <a:t>3. Causal argument </a:t>
            </a:r>
            <a:endParaRPr sz="2400">
              <a:solidFill>
                <a:schemeClr val="dk1"/>
              </a:solidFill>
              <a:latin typeface="Arial"/>
              <a:ea typeface="Arial"/>
              <a:cs typeface="Arial"/>
              <a:sym typeface="Arial"/>
            </a:endParaRPr>
          </a:p>
        </p:txBody>
      </p:sp>
      <p:cxnSp>
        <p:nvCxnSpPr>
          <p:cNvPr id="547" name="Google Shape;547;p27"/>
          <p:cNvCxnSpPr/>
          <p:nvPr/>
        </p:nvCxnSpPr>
        <p:spPr>
          <a:xfrm>
            <a:off x="1143000" y="2209800"/>
            <a:ext cx="2514600" cy="0"/>
          </a:xfrm>
          <a:prstGeom prst="straightConnector1">
            <a:avLst/>
          </a:prstGeom>
          <a:noFill/>
          <a:ln w="28575" cap="flat" cmpd="sng">
            <a:solidFill>
              <a:srgbClr val="FF0000"/>
            </a:solidFill>
            <a:prstDash val="solid"/>
            <a:round/>
            <a:headEnd type="none" w="sm" len="sm"/>
            <a:tailEnd type="none" w="sm" len="sm"/>
          </a:ln>
        </p:spPr>
      </p:cxnSp>
      <p:sp>
        <p:nvSpPr>
          <p:cNvPr id="548" name="Google Shape;548;p27"/>
          <p:cNvSpPr txBox="1"/>
          <p:nvPr/>
        </p:nvSpPr>
        <p:spPr>
          <a:xfrm>
            <a:off x="3352800" y="3948100"/>
            <a:ext cx="5791200" cy="2118529"/>
          </a:xfrm>
          <a:prstGeom prst="rect">
            <a:avLst/>
          </a:prstGeom>
          <a:noFill/>
          <a:ln>
            <a:noFill/>
          </a:ln>
        </p:spPr>
        <p:txBody>
          <a:bodyPr spcFirstLastPara="1" wrap="square" lIns="91425" tIns="45700" rIns="91425" bIns="45700" anchor="t" anchorCtr="0">
            <a:spAutoFit/>
          </a:bodyPr>
          <a:lstStyle/>
          <a:p>
            <a:pPr marL="457200" marR="0" lvl="0" indent="-457200" algn="l" rtl="0">
              <a:lnSpc>
                <a:spcPct val="150000"/>
              </a:lnSpc>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Do children watch Real Crime? </a:t>
            </a:r>
            <a:endParaRPr/>
          </a:p>
          <a:p>
            <a:pPr marL="457200" marR="0" lvl="0" indent="-457200" algn="l" rtl="0">
              <a:lnSpc>
                <a:spcPct val="150000"/>
              </a:lnSpc>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Does Real Crime really show violence? </a:t>
            </a:r>
            <a:endParaRPr/>
          </a:p>
          <a:p>
            <a:pPr marL="457200" marR="0" lvl="0" indent="-457200" algn="l" rtl="0">
              <a:lnSpc>
                <a:spcPct val="150000"/>
              </a:lnSpc>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Have the ratings declined because of other factors like the changed hours or increased fee, etc.? </a:t>
            </a:r>
            <a:endParaRPr/>
          </a:p>
          <a:p>
            <a:pPr marL="457200" marR="0" lvl="0" indent="-457200" algn="l" rtl="0">
              <a:lnSpc>
                <a:spcPct val="150000"/>
              </a:lnSpc>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Will children watch the comedy show? </a:t>
            </a:r>
            <a:endParaRPr/>
          </a:p>
        </p:txBody>
      </p:sp>
      <p:pic>
        <p:nvPicPr>
          <p:cNvPr id="549" name="Google Shape;549;p27"/>
          <p:cNvPicPr preferRelativeResize="0"/>
          <p:nvPr/>
        </p:nvPicPr>
        <p:blipFill rotWithShape="1">
          <a:blip r:embed="rId3">
            <a:alphaModFix/>
          </a:blip>
          <a:srcRect/>
          <a:stretch/>
        </p:blipFill>
        <p:spPr>
          <a:xfrm>
            <a:off x="914400" y="4039566"/>
            <a:ext cx="2076643" cy="2030835"/>
          </a:xfrm>
          <a:prstGeom prst="rect">
            <a:avLst/>
          </a:prstGeom>
          <a:noFill/>
          <a:ln>
            <a:noFill/>
          </a:ln>
        </p:spPr>
      </p:pic>
      <p:sp>
        <p:nvSpPr>
          <p:cNvPr id="550" name="Google Shape;550;p27"/>
          <p:cNvSpPr txBox="1"/>
          <p:nvPr/>
        </p:nvSpPr>
        <p:spPr>
          <a:xfrm>
            <a:off x="1098654" y="6129720"/>
            <a:ext cx="198120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parents’ concern</a:t>
            </a:r>
            <a:endParaRPr/>
          </a:p>
        </p:txBody>
      </p:sp>
      <p:sp>
        <p:nvSpPr>
          <p:cNvPr id="551" name="Google Shape;551;p27"/>
          <p:cNvSpPr txBox="1"/>
          <p:nvPr/>
        </p:nvSpPr>
        <p:spPr>
          <a:xfrm rot="-5400000">
            <a:off x="-585130" y="4633912"/>
            <a:ext cx="256520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ratings of Real Crime</a:t>
            </a:r>
            <a:endParaRPr/>
          </a:p>
        </p:txBody>
      </p:sp>
      <p:sp>
        <p:nvSpPr>
          <p:cNvPr id="552" name="Google Shape;552;p27"/>
          <p:cNvSpPr txBox="1"/>
          <p:nvPr/>
        </p:nvSpPr>
        <p:spPr>
          <a:xfrm>
            <a:off x="304800" y="3071120"/>
            <a:ext cx="830580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C00000"/>
                </a:solidFill>
                <a:latin typeface="Arial"/>
                <a:ea typeface="Arial"/>
                <a:cs typeface="Arial"/>
                <a:sym typeface="Arial"/>
              </a:rPr>
              <a:t>Hint</a:t>
            </a:r>
            <a:r>
              <a:rPr lang="en-US" sz="2000">
                <a:solidFill>
                  <a:srgbClr val="C00000"/>
                </a:solidFill>
                <a:latin typeface="Arial"/>
                <a:ea typeface="Arial"/>
                <a:cs typeface="Arial"/>
                <a:sym typeface="Arial"/>
              </a:rPr>
              <a:t>: Question the correlation of the two factors</a:t>
            </a:r>
            <a:endParaRP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5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5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28"/>
          <p:cNvSpPr txBox="1"/>
          <p:nvPr/>
        </p:nvSpPr>
        <p:spPr>
          <a:xfrm>
            <a:off x="8229600" y="6473825"/>
            <a:ext cx="758825" cy="24765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200">
                <a:solidFill>
                  <a:srgbClr val="4471A6"/>
                </a:solidFill>
                <a:latin typeface="Arial"/>
                <a:ea typeface="Arial"/>
                <a:cs typeface="Arial"/>
                <a:sym typeface="Arial"/>
              </a:rPr>
              <a:t>47</a:t>
            </a:fld>
            <a:endParaRPr sz="1200">
              <a:solidFill>
                <a:srgbClr val="4471A6"/>
              </a:solidFill>
              <a:latin typeface="Arial"/>
              <a:ea typeface="Arial"/>
              <a:cs typeface="Arial"/>
              <a:sym typeface="Arial"/>
            </a:endParaRPr>
          </a:p>
        </p:txBody>
      </p:sp>
      <p:sp>
        <p:nvSpPr>
          <p:cNvPr id="559" name="Google Shape;559;p28"/>
          <p:cNvSpPr txBox="1"/>
          <p:nvPr/>
        </p:nvSpPr>
        <p:spPr>
          <a:xfrm>
            <a:off x="127866" y="1024127"/>
            <a:ext cx="8988425" cy="170303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a:solidFill>
                  <a:schemeClr val="dk1"/>
                </a:solidFill>
                <a:latin typeface="Arial"/>
                <a:ea typeface="Arial"/>
                <a:cs typeface="Arial"/>
                <a:sym typeface="Arial"/>
              </a:rPr>
              <a:t>“Only 50% of country X’s undergraduate-level students are employed full-time within one year of graduation while about 90% of its graduate-level students find employment after graduation. It is obvious that country X has more job opportunities for those with higher qualifications.”</a:t>
            </a:r>
            <a:endParaRPr/>
          </a:p>
        </p:txBody>
      </p:sp>
      <p:sp>
        <p:nvSpPr>
          <p:cNvPr id="560" name="Google Shape;560;p28"/>
          <p:cNvSpPr txBox="1"/>
          <p:nvPr/>
        </p:nvSpPr>
        <p:spPr>
          <a:xfrm>
            <a:off x="0" y="152400"/>
            <a:ext cx="891540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a:solidFill>
                  <a:schemeClr val="dk1"/>
                </a:solidFill>
                <a:latin typeface="Arial"/>
                <a:ea typeface="Arial"/>
                <a:cs typeface="Arial"/>
                <a:sym typeface="Arial"/>
              </a:rPr>
              <a:t>4. Statistical argument  </a:t>
            </a:r>
            <a:endParaRPr sz="2400">
              <a:solidFill>
                <a:schemeClr val="dk1"/>
              </a:solidFill>
              <a:latin typeface="Arial"/>
              <a:ea typeface="Arial"/>
              <a:cs typeface="Arial"/>
              <a:sym typeface="Arial"/>
            </a:endParaRPr>
          </a:p>
        </p:txBody>
      </p:sp>
      <p:sp>
        <p:nvSpPr>
          <p:cNvPr id="561" name="Google Shape;561;p28"/>
          <p:cNvSpPr txBox="1"/>
          <p:nvPr/>
        </p:nvSpPr>
        <p:spPr>
          <a:xfrm>
            <a:off x="228601" y="4038600"/>
            <a:ext cx="8695723" cy="131754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dirty="0">
                <a:solidFill>
                  <a:schemeClr val="dk1"/>
                </a:solidFill>
                <a:latin typeface="Arial"/>
                <a:ea typeface="Arial"/>
                <a:cs typeface="Arial"/>
                <a:sym typeface="Arial"/>
              </a:rPr>
              <a:t>1. In how many years were 90% of graduate-level students surveyed (compared with one-year survey of undergraduate-level students)? </a:t>
            </a:r>
            <a:endParaRPr dirty="0"/>
          </a:p>
          <a:p>
            <a:pPr marL="457200" marR="0" lvl="0" indent="-342900" algn="l" rtl="0">
              <a:lnSpc>
                <a:spcPct val="120000"/>
              </a:lnSpc>
              <a:spcBef>
                <a:spcPts val="0"/>
              </a:spcBef>
              <a:spcAft>
                <a:spcPts val="0"/>
              </a:spcAft>
              <a:buClr>
                <a:schemeClr val="dk1"/>
              </a:buClr>
              <a:buSzPts val="1800"/>
              <a:buFont typeface="Arial"/>
              <a:buNone/>
            </a:pPr>
            <a:endParaRPr sz="1800" dirty="0">
              <a:solidFill>
                <a:schemeClr val="dk1"/>
              </a:solidFill>
              <a:latin typeface="Arial"/>
              <a:ea typeface="Arial"/>
              <a:cs typeface="Arial"/>
              <a:sym typeface="Arial"/>
            </a:endParaRPr>
          </a:p>
        </p:txBody>
      </p:sp>
      <p:sp>
        <p:nvSpPr>
          <p:cNvPr id="562" name="Google Shape;562;p28"/>
          <p:cNvSpPr txBox="1"/>
          <p:nvPr/>
        </p:nvSpPr>
        <p:spPr>
          <a:xfrm>
            <a:off x="252846" y="3394304"/>
            <a:ext cx="821574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C00000"/>
                </a:solidFill>
                <a:latin typeface="Arial"/>
                <a:ea typeface="Arial"/>
                <a:cs typeface="Arial"/>
                <a:sym typeface="Arial"/>
              </a:rPr>
              <a:t>Hint</a:t>
            </a:r>
            <a:r>
              <a:rPr lang="en-US" sz="2000">
                <a:solidFill>
                  <a:srgbClr val="C00000"/>
                </a:solidFill>
                <a:latin typeface="Arial"/>
                <a:ea typeface="Arial"/>
                <a:cs typeface="Arial"/>
                <a:sym typeface="Arial"/>
              </a:rPr>
              <a:t>: Check the reference class </a:t>
            </a:r>
            <a:endParaRPr/>
          </a:p>
        </p:txBody>
      </p:sp>
      <p:sp>
        <p:nvSpPr>
          <p:cNvPr id="563" name="Google Shape;563;p28"/>
          <p:cNvSpPr txBox="1"/>
          <p:nvPr/>
        </p:nvSpPr>
        <p:spPr>
          <a:xfrm>
            <a:off x="219676" y="5177067"/>
            <a:ext cx="8695723" cy="131754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dirty="0">
                <a:solidFill>
                  <a:schemeClr val="dk1"/>
                </a:solidFill>
                <a:latin typeface="Arial"/>
                <a:ea typeface="Arial"/>
                <a:cs typeface="Arial"/>
                <a:sym typeface="Arial"/>
              </a:rPr>
              <a:t>2. How many undergraduate-level students and graduate-level students are there in country X? </a:t>
            </a:r>
            <a:endParaRPr dirty="0"/>
          </a:p>
          <a:p>
            <a:pPr marL="457200" marR="0" lvl="0" indent="-342900" algn="l" rtl="0">
              <a:lnSpc>
                <a:spcPct val="120000"/>
              </a:lnSpc>
              <a:spcBef>
                <a:spcPts val="0"/>
              </a:spcBef>
              <a:spcAft>
                <a:spcPts val="0"/>
              </a:spcAft>
              <a:buClr>
                <a:schemeClr val="dk1"/>
              </a:buClr>
              <a:buSzPts val="1800"/>
              <a:buFont typeface="Arial"/>
              <a:buNone/>
            </a:pPr>
            <a:endParaRPr sz="1800" dirty="0">
              <a:solidFill>
                <a:schemeClr val="dk1"/>
              </a:solidFill>
              <a:latin typeface="Arial"/>
              <a:ea typeface="Arial"/>
              <a:cs typeface="Arial"/>
              <a:sym typeface="Arial"/>
            </a:endParaRP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29"/>
          <p:cNvSpPr txBox="1"/>
          <p:nvPr/>
        </p:nvSpPr>
        <p:spPr>
          <a:xfrm>
            <a:off x="8229600" y="6473825"/>
            <a:ext cx="758825" cy="24765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200">
                <a:solidFill>
                  <a:srgbClr val="4471A6"/>
                </a:solidFill>
                <a:latin typeface="Arial"/>
                <a:ea typeface="Arial"/>
                <a:cs typeface="Arial"/>
                <a:sym typeface="Arial"/>
              </a:rPr>
              <a:t>48</a:t>
            </a:fld>
            <a:endParaRPr sz="1200">
              <a:solidFill>
                <a:srgbClr val="4471A6"/>
              </a:solidFill>
              <a:latin typeface="Arial"/>
              <a:ea typeface="Arial"/>
              <a:cs typeface="Arial"/>
              <a:sym typeface="Arial"/>
            </a:endParaRPr>
          </a:p>
        </p:txBody>
      </p:sp>
      <p:sp>
        <p:nvSpPr>
          <p:cNvPr id="570" name="Google Shape;570;p29"/>
          <p:cNvSpPr txBox="1"/>
          <p:nvPr/>
        </p:nvSpPr>
        <p:spPr>
          <a:xfrm>
            <a:off x="152400" y="889000"/>
            <a:ext cx="8991600" cy="234365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a:solidFill>
                  <a:schemeClr val="dk1"/>
                </a:solidFill>
                <a:latin typeface="Arial"/>
                <a:ea typeface="Arial"/>
                <a:cs typeface="Arial"/>
                <a:sym typeface="Arial"/>
              </a:rPr>
              <a:t>“Every year, ABC High School wins the District’s student Math competition. The average salary of teachers at ABC is greater than at any other school in the District. Hence, in order for XYZ High School students to improve their scores on the City’s Math competition, XYZ should begin awarding bonuses to its teachers.”</a:t>
            </a:r>
            <a:endParaRPr/>
          </a:p>
        </p:txBody>
      </p:sp>
      <p:sp>
        <p:nvSpPr>
          <p:cNvPr id="571" name="Google Shape;571;p29"/>
          <p:cNvSpPr txBox="1"/>
          <p:nvPr/>
        </p:nvSpPr>
        <p:spPr>
          <a:xfrm>
            <a:off x="-138545" y="166012"/>
            <a:ext cx="891540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a:solidFill>
                  <a:schemeClr val="dk1"/>
                </a:solidFill>
                <a:latin typeface="Arial"/>
                <a:ea typeface="Arial"/>
                <a:cs typeface="Arial"/>
                <a:sym typeface="Arial"/>
              </a:rPr>
              <a:t>5. Argument from analogy</a:t>
            </a:r>
            <a:endParaRPr sz="2400">
              <a:solidFill>
                <a:schemeClr val="dk1"/>
              </a:solidFill>
              <a:latin typeface="Arial"/>
              <a:ea typeface="Arial"/>
              <a:cs typeface="Arial"/>
              <a:sym typeface="Arial"/>
            </a:endParaRPr>
          </a:p>
        </p:txBody>
      </p:sp>
      <p:sp>
        <p:nvSpPr>
          <p:cNvPr id="572" name="Google Shape;572;p29"/>
          <p:cNvSpPr txBox="1"/>
          <p:nvPr/>
        </p:nvSpPr>
        <p:spPr>
          <a:xfrm>
            <a:off x="183573" y="4028768"/>
            <a:ext cx="8919862" cy="2528321"/>
          </a:xfrm>
          <a:prstGeom prst="rect">
            <a:avLst/>
          </a:prstGeom>
          <a:noFill/>
          <a:ln>
            <a:noFill/>
          </a:ln>
        </p:spPr>
        <p:txBody>
          <a:bodyPr spcFirstLastPara="1" wrap="square" lIns="91425" tIns="45700" rIns="91425" bIns="45700" anchor="t" anchorCtr="0">
            <a:spAutoFit/>
          </a:bodyPr>
          <a:lstStyle/>
          <a:p>
            <a:pPr marL="0" marR="0" lvl="0" indent="-127000" algn="l" rtl="0">
              <a:lnSpc>
                <a:spcPct val="150000"/>
              </a:lnSpc>
              <a:spcBef>
                <a:spcPts val="0"/>
              </a:spcBef>
              <a:spcAft>
                <a:spcPts val="0"/>
              </a:spcAft>
              <a:buClr>
                <a:schemeClr val="dk1"/>
              </a:buClr>
              <a:buSzPts val="2000"/>
              <a:buFont typeface="Calibri"/>
              <a:buAutoNum type="arabicPeriod"/>
            </a:pPr>
            <a:r>
              <a:rPr lang="en-US" sz="2000" dirty="0">
                <a:solidFill>
                  <a:schemeClr val="dk1"/>
                </a:solidFill>
                <a:latin typeface="Arial"/>
                <a:ea typeface="Arial"/>
                <a:cs typeface="Arial"/>
                <a:sym typeface="Arial"/>
              </a:rPr>
              <a:t> Were ABC students highly intelligent? </a:t>
            </a:r>
            <a:endParaRPr dirty="0"/>
          </a:p>
          <a:p>
            <a:pPr marL="0" marR="0" lvl="0" indent="-127000" algn="l" rtl="0">
              <a:lnSpc>
                <a:spcPct val="150000"/>
              </a:lnSpc>
              <a:spcBef>
                <a:spcPts val="400"/>
              </a:spcBef>
              <a:spcAft>
                <a:spcPts val="0"/>
              </a:spcAft>
              <a:buClr>
                <a:schemeClr val="dk1"/>
              </a:buClr>
              <a:buSzPts val="2000"/>
              <a:buFont typeface="Calibri"/>
              <a:buAutoNum type="arabicPeriod"/>
            </a:pPr>
            <a:r>
              <a:rPr lang="en-US" sz="2000" dirty="0">
                <a:solidFill>
                  <a:schemeClr val="dk1"/>
                </a:solidFill>
                <a:latin typeface="Arial"/>
                <a:ea typeface="Arial"/>
                <a:cs typeface="Arial"/>
                <a:sym typeface="Arial"/>
              </a:rPr>
              <a:t>Was the District’s Math competition not too difficult compared to the City’s Math competition? </a:t>
            </a:r>
            <a:endParaRPr dirty="0"/>
          </a:p>
          <a:p>
            <a:pPr marL="0" marR="0" lvl="0" indent="-127000" algn="l" rtl="0">
              <a:lnSpc>
                <a:spcPct val="150000"/>
              </a:lnSpc>
              <a:spcBef>
                <a:spcPts val="400"/>
              </a:spcBef>
              <a:spcAft>
                <a:spcPts val="0"/>
              </a:spcAft>
              <a:buClr>
                <a:schemeClr val="dk1"/>
              </a:buClr>
              <a:buSzPts val="2000"/>
              <a:buFont typeface="Calibri"/>
              <a:buAutoNum type="arabicPeriod"/>
            </a:pPr>
            <a:r>
              <a:rPr lang="en-US" sz="2000" dirty="0">
                <a:solidFill>
                  <a:schemeClr val="dk1"/>
                </a:solidFill>
                <a:latin typeface="Arial"/>
                <a:ea typeface="Arial"/>
                <a:cs typeface="Arial"/>
                <a:sym typeface="Arial"/>
              </a:rPr>
              <a:t> Are XYZ teachers and students at the same levels of those in ABC school? </a:t>
            </a:r>
            <a:endParaRPr dirty="0"/>
          </a:p>
          <a:p>
            <a:pPr marL="0" marR="0" lvl="0" indent="-127000" algn="l" rtl="0">
              <a:lnSpc>
                <a:spcPct val="150000"/>
              </a:lnSpc>
              <a:spcBef>
                <a:spcPts val="400"/>
              </a:spcBef>
              <a:spcAft>
                <a:spcPts val="0"/>
              </a:spcAft>
              <a:buClr>
                <a:schemeClr val="dk1"/>
              </a:buClr>
              <a:buSzPts val="2000"/>
              <a:buFont typeface="Calibri"/>
              <a:buAutoNum type="arabicPeriod"/>
            </a:pPr>
            <a:r>
              <a:rPr lang="en-US" sz="2000" dirty="0">
                <a:solidFill>
                  <a:schemeClr val="dk1"/>
                </a:solidFill>
                <a:latin typeface="Arial"/>
                <a:ea typeface="Arial"/>
                <a:cs typeface="Arial"/>
                <a:sym typeface="Arial"/>
              </a:rPr>
              <a:t> Are bonuses as a good encouragement as a salary rise? </a:t>
            </a:r>
            <a:endParaRPr sz="1600" dirty="0">
              <a:solidFill>
                <a:schemeClr val="dk1"/>
              </a:solidFill>
              <a:latin typeface="Arial"/>
              <a:ea typeface="Arial"/>
              <a:cs typeface="Arial"/>
              <a:sym typeface="Arial"/>
            </a:endParaRPr>
          </a:p>
        </p:txBody>
      </p:sp>
      <p:sp>
        <p:nvSpPr>
          <p:cNvPr id="573" name="Google Shape;573;p29"/>
          <p:cNvSpPr txBox="1"/>
          <p:nvPr/>
        </p:nvSpPr>
        <p:spPr>
          <a:xfrm>
            <a:off x="299748" y="3435572"/>
            <a:ext cx="830580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C00000"/>
                </a:solidFill>
                <a:latin typeface="Arial"/>
                <a:ea typeface="Arial"/>
                <a:cs typeface="Arial"/>
                <a:sym typeface="Arial"/>
              </a:rPr>
              <a:t>Hint</a:t>
            </a:r>
            <a:r>
              <a:rPr lang="en-US" sz="2000">
                <a:solidFill>
                  <a:srgbClr val="C00000"/>
                </a:solidFill>
                <a:latin typeface="Arial"/>
                <a:ea typeface="Arial"/>
                <a:cs typeface="Arial"/>
                <a:sym typeface="Arial"/>
              </a:rPr>
              <a:t>: Check the similarities and dissimilarities </a:t>
            </a:r>
            <a:endParaRP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A9735F-54F3-E343-CF27-F9F87AE1037D}"/>
              </a:ext>
            </a:extLst>
          </p:cNvPr>
          <p:cNvSpPr txBox="1"/>
          <p:nvPr/>
        </p:nvSpPr>
        <p:spPr>
          <a:xfrm>
            <a:off x="1229359" y="518160"/>
            <a:ext cx="6685280" cy="461665"/>
          </a:xfrm>
          <a:prstGeom prst="rect">
            <a:avLst/>
          </a:prstGeom>
          <a:noFill/>
        </p:spPr>
        <p:txBody>
          <a:bodyPr wrap="square" rtlCol="0">
            <a:spAutoFit/>
          </a:bodyPr>
          <a:lstStyle/>
          <a:p>
            <a:r>
              <a:rPr lang="en-US" sz="2400" b="1" dirty="0"/>
              <a:t>WEEK 5 ATTENDANCE CHECK – 3 MINUTES</a:t>
            </a:r>
          </a:p>
        </p:txBody>
      </p:sp>
    </p:spTree>
    <p:extLst>
      <p:ext uri="{BB962C8B-B14F-4D97-AF65-F5344CB8AC3E}">
        <p14:creationId xmlns:p14="http://schemas.microsoft.com/office/powerpoint/2010/main" val="1867414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
          <p:cNvSpPr txBox="1"/>
          <p:nvPr/>
        </p:nvSpPr>
        <p:spPr>
          <a:xfrm>
            <a:off x="399821" y="849854"/>
            <a:ext cx="5118852" cy="484744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dirty="0">
                <a:solidFill>
                  <a:schemeClr val="dk1"/>
                </a:solidFill>
                <a:latin typeface="Arial"/>
                <a:ea typeface="Arial"/>
                <a:cs typeface="Arial"/>
                <a:sym typeface="Arial"/>
              </a:rPr>
              <a:t>Premise 1: </a:t>
            </a:r>
            <a:r>
              <a:rPr lang="en-US" sz="1600" dirty="0">
                <a:solidFill>
                  <a:schemeClr val="dk1"/>
                </a:solidFill>
                <a:latin typeface="Arial"/>
                <a:ea typeface="Arial"/>
                <a:cs typeface="Arial"/>
                <a:sym typeface="Arial"/>
              </a:rPr>
              <a:t>Phan </a:t>
            </a:r>
            <a:r>
              <a:rPr lang="en-US" sz="1600" dirty="0" err="1">
                <a:solidFill>
                  <a:schemeClr val="dk1"/>
                </a:solidFill>
                <a:latin typeface="Arial"/>
                <a:ea typeface="Arial"/>
                <a:cs typeface="Arial"/>
                <a:sym typeface="Arial"/>
              </a:rPr>
              <a:t>Manh</a:t>
            </a:r>
            <a:r>
              <a:rPr lang="en-US" sz="1600" dirty="0">
                <a:solidFill>
                  <a:schemeClr val="dk1"/>
                </a:solidFill>
                <a:latin typeface="Arial"/>
                <a:ea typeface="Arial"/>
                <a:cs typeface="Arial"/>
                <a:sym typeface="Arial"/>
              </a:rPr>
              <a:t> Quynh composed a song named “Vo </a:t>
            </a:r>
            <a:r>
              <a:rPr lang="en-US" sz="1600" dirty="0" err="1">
                <a:solidFill>
                  <a:schemeClr val="dk1"/>
                </a:solidFill>
                <a:latin typeface="Arial"/>
                <a:ea typeface="Arial"/>
                <a:cs typeface="Arial"/>
                <a:sym typeface="Arial"/>
              </a:rPr>
              <a:t>nguoi</a:t>
            </a:r>
            <a:r>
              <a:rPr lang="en-US" sz="1600" dirty="0">
                <a:solidFill>
                  <a:schemeClr val="dk1"/>
                </a:solidFill>
                <a:latin typeface="Arial"/>
                <a:ea typeface="Arial"/>
                <a:cs typeface="Arial"/>
                <a:sym typeface="Arial"/>
              </a:rPr>
              <a:t> ta '' when he attended a wedding. (Observation 1)</a:t>
            </a:r>
            <a:endParaRPr sz="1600" dirty="0"/>
          </a:p>
          <a:p>
            <a:pPr marL="0" marR="0" lvl="0" indent="0" algn="l" rtl="0">
              <a:lnSpc>
                <a:spcPct val="150000"/>
              </a:lnSpc>
              <a:spcBef>
                <a:spcPts val="0"/>
              </a:spcBef>
              <a:spcAft>
                <a:spcPts val="0"/>
              </a:spcAft>
              <a:buNone/>
            </a:pPr>
            <a:r>
              <a:rPr lang="en-US" sz="1600" b="1" dirty="0">
                <a:solidFill>
                  <a:schemeClr val="dk1"/>
                </a:solidFill>
                <a:latin typeface="Arial"/>
                <a:ea typeface="Arial"/>
                <a:cs typeface="Arial"/>
                <a:sym typeface="Arial"/>
              </a:rPr>
              <a:t>Premise 2: </a:t>
            </a:r>
            <a:r>
              <a:rPr lang="en-US" sz="1600" dirty="0">
                <a:solidFill>
                  <a:schemeClr val="dk1"/>
                </a:solidFill>
                <a:latin typeface="Arial"/>
                <a:ea typeface="Arial"/>
                <a:cs typeface="Arial"/>
                <a:sym typeface="Arial"/>
              </a:rPr>
              <a:t>Phan </a:t>
            </a:r>
            <a:r>
              <a:rPr lang="en-US" sz="1600" dirty="0" err="1">
                <a:solidFill>
                  <a:schemeClr val="dk1"/>
                </a:solidFill>
                <a:latin typeface="Arial"/>
                <a:ea typeface="Arial"/>
                <a:cs typeface="Arial"/>
                <a:sym typeface="Arial"/>
              </a:rPr>
              <a:t>Manh</a:t>
            </a:r>
            <a:r>
              <a:rPr lang="en-US" sz="1600" dirty="0">
                <a:solidFill>
                  <a:schemeClr val="dk1"/>
                </a:solidFill>
                <a:latin typeface="Arial"/>
                <a:ea typeface="Arial"/>
                <a:cs typeface="Arial"/>
                <a:sym typeface="Arial"/>
              </a:rPr>
              <a:t> Quynh composed a song named “</a:t>
            </a:r>
            <a:r>
              <a:rPr lang="en-US" sz="1600" dirty="0" err="1">
                <a:solidFill>
                  <a:schemeClr val="dk1"/>
                </a:solidFill>
                <a:latin typeface="Arial"/>
                <a:ea typeface="Arial"/>
                <a:cs typeface="Arial"/>
                <a:sym typeface="Arial"/>
              </a:rPr>
              <a:t>Buoc</a:t>
            </a:r>
            <a:r>
              <a:rPr lang="en-US" sz="1600" dirty="0">
                <a:solidFill>
                  <a:schemeClr val="dk1"/>
                </a:solidFill>
                <a:latin typeface="Arial"/>
                <a:ea typeface="Arial"/>
                <a:cs typeface="Arial"/>
                <a:sym typeface="Arial"/>
              </a:rPr>
              <a:t> qua the </a:t>
            </a:r>
            <a:r>
              <a:rPr lang="en-US" sz="1600" dirty="0" err="1">
                <a:solidFill>
                  <a:schemeClr val="dk1"/>
                </a:solidFill>
                <a:latin typeface="Arial"/>
                <a:ea typeface="Arial"/>
                <a:cs typeface="Arial"/>
                <a:sym typeface="Arial"/>
              </a:rPr>
              <a:t>gioi</a:t>
            </a:r>
            <a:r>
              <a:rPr lang="en-US" sz="1600" dirty="0">
                <a:solidFill>
                  <a:schemeClr val="dk1"/>
                </a:solidFill>
                <a:latin typeface="Arial"/>
                <a:ea typeface="Arial"/>
                <a:cs typeface="Arial"/>
                <a:sym typeface="Arial"/>
              </a:rPr>
              <a:t>” when he attended a funeral. (Observation 2)</a:t>
            </a:r>
            <a:endParaRPr sz="1600" dirty="0"/>
          </a:p>
          <a:p>
            <a:pPr marL="0" marR="0" lvl="0" indent="0" algn="l" rtl="0">
              <a:lnSpc>
                <a:spcPct val="150000"/>
              </a:lnSpc>
              <a:spcBef>
                <a:spcPts val="0"/>
              </a:spcBef>
              <a:spcAft>
                <a:spcPts val="0"/>
              </a:spcAft>
              <a:buNone/>
            </a:pPr>
            <a:r>
              <a:rPr lang="en-US" sz="1600" b="1" dirty="0">
                <a:solidFill>
                  <a:schemeClr val="dk1"/>
                </a:solidFill>
                <a:latin typeface="Arial"/>
                <a:ea typeface="Arial"/>
                <a:cs typeface="Arial"/>
                <a:sym typeface="Arial"/>
              </a:rPr>
              <a:t>Premise 3: </a:t>
            </a:r>
            <a:r>
              <a:rPr lang="en-US" sz="1600" dirty="0">
                <a:solidFill>
                  <a:schemeClr val="dk1"/>
                </a:solidFill>
                <a:latin typeface="Arial"/>
                <a:ea typeface="Arial"/>
                <a:cs typeface="Arial"/>
                <a:sym typeface="Arial"/>
              </a:rPr>
              <a:t>Phan </a:t>
            </a:r>
            <a:r>
              <a:rPr lang="en-US" sz="1600" dirty="0" err="1">
                <a:solidFill>
                  <a:schemeClr val="dk1"/>
                </a:solidFill>
                <a:latin typeface="Arial"/>
                <a:ea typeface="Arial"/>
                <a:cs typeface="Arial"/>
                <a:sym typeface="Arial"/>
              </a:rPr>
              <a:t>Manh</a:t>
            </a:r>
            <a:r>
              <a:rPr lang="en-US" sz="1600" dirty="0">
                <a:solidFill>
                  <a:schemeClr val="dk1"/>
                </a:solidFill>
                <a:latin typeface="Arial"/>
                <a:ea typeface="Arial"/>
                <a:cs typeface="Arial"/>
                <a:sym typeface="Arial"/>
              </a:rPr>
              <a:t> Quynh composed a song named “Hoi uc” when he attended a death anniversary. (Observation 3)</a:t>
            </a:r>
            <a:endParaRPr sz="1600" dirty="0"/>
          </a:p>
          <a:p>
            <a:pPr>
              <a:lnSpc>
                <a:spcPct val="150000"/>
              </a:lnSpc>
            </a:pPr>
            <a:r>
              <a:rPr lang="en-US" sz="1600" b="1" dirty="0">
                <a:solidFill>
                  <a:schemeClr val="dk1"/>
                </a:solidFill>
              </a:rPr>
              <a:t>Conclusion: </a:t>
            </a:r>
            <a:r>
              <a:rPr lang="en-US" sz="1600" dirty="0">
                <a:solidFill>
                  <a:schemeClr val="dk1"/>
                </a:solidFill>
              </a:rPr>
              <a:t>The next song of Phan </a:t>
            </a:r>
            <a:r>
              <a:rPr lang="en-US" sz="1600" dirty="0" err="1">
                <a:solidFill>
                  <a:schemeClr val="dk1"/>
                </a:solidFill>
              </a:rPr>
              <a:t>Manh</a:t>
            </a:r>
            <a:r>
              <a:rPr lang="en-US" sz="1600" dirty="0">
                <a:solidFill>
                  <a:schemeClr val="dk1"/>
                </a:solidFill>
              </a:rPr>
              <a:t> Quynh will probably have the topic of the event that he is attending.</a:t>
            </a:r>
            <a:endParaRPr lang="en-US" sz="1600" dirty="0"/>
          </a:p>
          <a:p>
            <a:pPr marL="0" marR="0" lvl="0" indent="0" algn="l" rtl="0">
              <a:lnSpc>
                <a:spcPct val="150000"/>
              </a:lnSpc>
              <a:spcBef>
                <a:spcPts val="0"/>
              </a:spcBef>
              <a:spcAft>
                <a:spcPts val="0"/>
              </a:spcAft>
              <a:buNone/>
            </a:pPr>
            <a:endParaRPr sz="1400" b="1" dirty="0">
              <a:solidFill>
                <a:schemeClr val="dk1"/>
              </a:solidFill>
              <a:latin typeface="Arial"/>
              <a:ea typeface="Arial"/>
              <a:cs typeface="Arial"/>
              <a:sym typeface="Arial"/>
            </a:endParaRPr>
          </a:p>
        </p:txBody>
      </p:sp>
      <p:sp>
        <p:nvSpPr>
          <p:cNvPr id="252" name="Google Shape;252;p4"/>
          <p:cNvSpPr txBox="1">
            <a:spLocks noGrp="1"/>
          </p:cNvSpPr>
          <p:nvPr>
            <p:ph type="title"/>
          </p:nvPr>
        </p:nvSpPr>
        <p:spPr>
          <a:xfrm>
            <a:off x="152400" y="228600"/>
            <a:ext cx="8229600" cy="304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400" i="0"/>
              <a:t>Task 2: Make an argument based on the clue</a:t>
            </a:r>
            <a:endParaRPr sz="2400" i="0"/>
          </a:p>
        </p:txBody>
      </p:sp>
      <p:pic>
        <p:nvPicPr>
          <p:cNvPr id="253" name="Google Shape;253;p4"/>
          <p:cNvPicPr preferRelativeResize="0"/>
          <p:nvPr/>
        </p:nvPicPr>
        <p:blipFill rotWithShape="1">
          <a:blip r:embed="rId3">
            <a:alphaModFix/>
          </a:blip>
          <a:srcRect/>
          <a:stretch/>
        </p:blipFill>
        <p:spPr>
          <a:xfrm>
            <a:off x="5733821" y="1066800"/>
            <a:ext cx="3410179" cy="3410179"/>
          </a:xfrm>
          <a:prstGeom prst="rect">
            <a:avLst/>
          </a:prstGeom>
          <a:noFill/>
          <a:ln>
            <a:noFill/>
          </a:ln>
        </p:spPr>
      </p:pic>
      <p:sp>
        <p:nvSpPr>
          <p:cNvPr id="3" name="TextBox 2">
            <a:extLst>
              <a:ext uri="{FF2B5EF4-FFF2-40B4-BE49-F238E27FC236}">
                <a16:creationId xmlns:a16="http://schemas.microsoft.com/office/drawing/2014/main" id="{1CD7F6D7-B8A4-400D-BEC8-0064DB92D635}"/>
              </a:ext>
            </a:extLst>
          </p:cNvPr>
          <p:cNvSpPr txBox="1"/>
          <p:nvPr/>
        </p:nvSpPr>
        <p:spPr>
          <a:xfrm>
            <a:off x="399821" y="5213862"/>
            <a:ext cx="8600739" cy="785343"/>
          </a:xfrm>
          <a:prstGeom prst="rect">
            <a:avLst/>
          </a:prstGeom>
          <a:noFill/>
        </p:spPr>
        <p:txBody>
          <a:bodyPr wrap="square">
            <a:spAutoFit/>
          </a:bodyPr>
          <a:lstStyle/>
          <a:p>
            <a:pPr marL="0" marR="0" lvl="0" indent="0" algn="l" rtl="0">
              <a:lnSpc>
                <a:spcPct val="150000"/>
              </a:lnSpc>
              <a:spcBef>
                <a:spcPts val="0"/>
              </a:spcBef>
              <a:spcAft>
                <a:spcPts val="0"/>
              </a:spcAft>
              <a:buNone/>
            </a:pPr>
            <a:r>
              <a:rPr lang="en-US" sz="1600" b="1" dirty="0">
                <a:solidFill>
                  <a:schemeClr val="dk1"/>
                </a:solidFill>
                <a:latin typeface="Arial"/>
                <a:ea typeface="Arial"/>
                <a:cs typeface="Arial"/>
                <a:sym typeface="Arial"/>
              </a:rPr>
              <a:t>Assumption: </a:t>
            </a:r>
            <a:r>
              <a:rPr lang="en-US" sz="1600" dirty="0">
                <a:solidFill>
                  <a:schemeClr val="dk1"/>
                </a:solidFill>
                <a:highlight>
                  <a:srgbClr val="FFFF00"/>
                </a:highlight>
                <a:latin typeface="Arial"/>
                <a:ea typeface="Arial"/>
                <a:cs typeface="Arial"/>
                <a:sym typeface="Arial"/>
              </a:rPr>
              <a:t>Phan </a:t>
            </a:r>
            <a:r>
              <a:rPr lang="en-US" sz="1600" dirty="0" err="1">
                <a:solidFill>
                  <a:schemeClr val="dk1"/>
                </a:solidFill>
                <a:highlight>
                  <a:srgbClr val="FFFF00"/>
                </a:highlight>
                <a:latin typeface="Arial"/>
                <a:ea typeface="Arial"/>
                <a:cs typeface="Arial"/>
                <a:sym typeface="Arial"/>
              </a:rPr>
              <a:t>Manh</a:t>
            </a:r>
            <a:r>
              <a:rPr lang="en-US" sz="1600" dirty="0">
                <a:solidFill>
                  <a:schemeClr val="dk1"/>
                </a:solidFill>
                <a:highlight>
                  <a:srgbClr val="FFFF00"/>
                </a:highlight>
                <a:latin typeface="Arial"/>
                <a:ea typeface="Arial"/>
                <a:cs typeface="Arial"/>
                <a:sym typeface="Arial"/>
              </a:rPr>
              <a:t> Quynh’s writing style is constant </a:t>
            </a:r>
            <a:endParaRPr lang="en-US" sz="1600" dirty="0">
              <a:highlight>
                <a:srgbClr val="FFFF00"/>
              </a:highlight>
            </a:endParaRPr>
          </a:p>
          <a:p>
            <a:pPr marL="0" marR="0" lvl="0" indent="0" algn="l" rtl="0">
              <a:lnSpc>
                <a:spcPct val="150000"/>
              </a:lnSpc>
              <a:spcBef>
                <a:spcPts val="0"/>
              </a:spcBef>
              <a:spcAft>
                <a:spcPts val="0"/>
              </a:spcAft>
              <a:buNone/>
            </a:pPr>
            <a:r>
              <a:rPr lang="en-US" sz="1600" b="1" dirty="0">
                <a:solidFill>
                  <a:schemeClr val="dk1"/>
                </a:solidFill>
                <a:latin typeface="Arial"/>
                <a:ea typeface="Arial"/>
                <a:cs typeface="Arial"/>
                <a:sym typeface="Arial"/>
              </a:rPr>
              <a:t>Type of argument: </a:t>
            </a:r>
            <a:r>
              <a:rPr lang="en-US" sz="1600" dirty="0">
                <a:solidFill>
                  <a:schemeClr val="dk1"/>
                </a:solidFill>
                <a:latin typeface="Arial"/>
                <a:ea typeface="Arial"/>
                <a:cs typeface="Arial"/>
                <a:sym typeface="Arial"/>
              </a:rPr>
              <a:t>Inductive (Predictive argument)</a:t>
            </a:r>
            <a:endParaRPr lang="en-US" sz="16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41"/>
          <p:cNvSpPr txBox="1"/>
          <p:nvPr/>
        </p:nvSpPr>
        <p:spPr>
          <a:xfrm>
            <a:off x="8229600" y="6473825"/>
            <a:ext cx="758825" cy="24765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200">
                <a:solidFill>
                  <a:srgbClr val="4471A6"/>
                </a:solidFill>
                <a:latin typeface="Arial"/>
                <a:ea typeface="Arial"/>
                <a:cs typeface="Arial"/>
                <a:sym typeface="Arial"/>
              </a:rPr>
              <a:t>50</a:t>
            </a:fld>
            <a:endParaRPr sz="1200">
              <a:solidFill>
                <a:srgbClr val="4471A6"/>
              </a:solidFill>
              <a:latin typeface="Arial"/>
              <a:ea typeface="Arial"/>
              <a:cs typeface="Arial"/>
              <a:sym typeface="Arial"/>
            </a:endParaRPr>
          </a:p>
        </p:txBody>
      </p:sp>
      <p:sp>
        <p:nvSpPr>
          <p:cNvPr id="683" name="Google Shape;683;p41"/>
          <p:cNvSpPr txBox="1"/>
          <p:nvPr/>
        </p:nvSpPr>
        <p:spPr>
          <a:xfrm>
            <a:off x="1905000" y="1196788"/>
            <a:ext cx="4876800"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dirty="0">
                <a:solidFill>
                  <a:schemeClr val="dk1"/>
                </a:solidFill>
                <a:latin typeface="Arial"/>
                <a:ea typeface="Arial"/>
                <a:cs typeface="Arial"/>
                <a:sym typeface="Arial"/>
              </a:rPr>
              <a:t>QUIZ 1  </a:t>
            </a:r>
            <a:endParaRPr sz="4400" b="1" dirty="0">
              <a:solidFill>
                <a:schemeClr val="dk1"/>
              </a:solidFill>
              <a:latin typeface="Arial"/>
              <a:ea typeface="Arial"/>
              <a:cs typeface="Arial"/>
              <a:sym typeface="Arial"/>
            </a:endParaRPr>
          </a:p>
        </p:txBody>
      </p:sp>
      <p:sp>
        <p:nvSpPr>
          <p:cNvPr id="2" name="Google Shape;683;p41">
            <a:extLst>
              <a:ext uri="{FF2B5EF4-FFF2-40B4-BE49-F238E27FC236}">
                <a16:creationId xmlns:a16="http://schemas.microsoft.com/office/drawing/2014/main" id="{835D17B7-1471-7998-C9EB-327BD09F945F}"/>
              </a:ext>
            </a:extLst>
          </p:cNvPr>
          <p:cNvSpPr txBox="1"/>
          <p:nvPr/>
        </p:nvSpPr>
        <p:spPr>
          <a:xfrm>
            <a:off x="166743" y="2595281"/>
            <a:ext cx="8810513"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dirty="0" err="1">
                <a:solidFill>
                  <a:schemeClr val="dk1"/>
                </a:solidFill>
                <a:latin typeface="Arial"/>
                <a:ea typeface="Arial"/>
                <a:cs typeface="Arial"/>
                <a:sym typeface="Arial"/>
              </a:rPr>
              <a:t>7pm</a:t>
            </a:r>
            <a:r>
              <a:rPr lang="en-US" sz="3600" b="1" dirty="0">
                <a:solidFill>
                  <a:schemeClr val="dk1"/>
                </a:solidFill>
                <a:latin typeface="Arial"/>
                <a:ea typeface="Arial"/>
                <a:cs typeface="Arial"/>
                <a:sym typeface="Arial"/>
              </a:rPr>
              <a:t>.-11.59 pm, Sunday, March 24  </a:t>
            </a:r>
            <a:endParaRPr sz="3600" b="1" dirty="0">
              <a:solidFill>
                <a:schemeClr val="dk1"/>
              </a:solidFill>
              <a:latin typeface="Arial"/>
              <a:ea typeface="Arial"/>
              <a:cs typeface="Arial"/>
              <a:sym typeface="Arial"/>
            </a:endParaRPr>
          </a:p>
        </p:txBody>
      </p:sp>
      <p:sp>
        <p:nvSpPr>
          <p:cNvPr id="3" name="Google Shape;683;p41">
            <a:extLst>
              <a:ext uri="{FF2B5EF4-FFF2-40B4-BE49-F238E27FC236}">
                <a16:creationId xmlns:a16="http://schemas.microsoft.com/office/drawing/2014/main" id="{A15DB699-F06B-CADE-6633-CE3740E2FB44}"/>
              </a:ext>
            </a:extLst>
          </p:cNvPr>
          <p:cNvSpPr txBox="1"/>
          <p:nvPr/>
        </p:nvSpPr>
        <p:spPr>
          <a:xfrm>
            <a:off x="177912" y="4015290"/>
            <a:ext cx="8810513"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dirty="0">
                <a:solidFill>
                  <a:schemeClr val="dk1"/>
                </a:solidFill>
                <a:latin typeface="Arial"/>
                <a:ea typeface="Arial"/>
                <a:cs typeface="Arial"/>
                <a:sym typeface="Arial"/>
              </a:rPr>
              <a:t>Blackboard</a:t>
            </a:r>
            <a:r>
              <a:rPr lang="en-US" sz="3600" b="1" dirty="0">
                <a:solidFill>
                  <a:schemeClr val="dk1"/>
                </a:solidFill>
              </a:rPr>
              <a:t> </a:t>
            </a:r>
            <a:r>
              <a:rPr lang="en-US" sz="3600" b="1" dirty="0">
                <a:solidFill>
                  <a:schemeClr val="dk1"/>
                </a:solidFill>
                <a:sym typeface="Wingdings" panose="05000000000000000000" pitchFamily="2" charset="2"/>
              </a:rPr>
              <a:t></a:t>
            </a:r>
            <a:r>
              <a:rPr lang="en-US" sz="3600" b="1" dirty="0">
                <a:solidFill>
                  <a:schemeClr val="dk1"/>
                </a:solidFill>
                <a:latin typeface="Arial"/>
                <a:ea typeface="Arial"/>
                <a:cs typeface="Arial"/>
                <a:sym typeface="Arial"/>
              </a:rPr>
              <a:t> Assignment </a:t>
            </a:r>
            <a:r>
              <a:rPr lang="en-US" sz="3600" b="1" dirty="0">
                <a:solidFill>
                  <a:schemeClr val="dk1"/>
                </a:solidFill>
                <a:latin typeface="Arial"/>
                <a:ea typeface="Arial"/>
                <a:cs typeface="Arial"/>
                <a:sym typeface="Wingdings" panose="05000000000000000000" pitchFamily="2" charset="2"/>
              </a:rPr>
              <a:t> Quiz 1</a:t>
            </a:r>
            <a:r>
              <a:rPr lang="en-US" sz="3600" b="1" dirty="0">
                <a:solidFill>
                  <a:schemeClr val="dk1"/>
                </a:solidFill>
                <a:latin typeface="Arial"/>
                <a:ea typeface="Arial"/>
                <a:cs typeface="Arial"/>
                <a:sym typeface="Arial"/>
              </a:rPr>
              <a:t> </a:t>
            </a:r>
            <a:endParaRPr sz="3600" b="1" dirty="0">
              <a:solidFill>
                <a:schemeClr val="dk1"/>
              </a:solidFill>
              <a:latin typeface="Arial"/>
              <a:ea typeface="Arial"/>
              <a:cs typeface="Arial"/>
              <a:sym typeface="Arial"/>
            </a:endParaRPr>
          </a:p>
        </p:txBody>
      </p:sp>
    </p:spTree>
  </p:cSld>
  <p:clrMapOvr>
    <a:masterClrMapping/>
  </p:clrMapOvr>
  <p:transition>
    <p:check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80CDA8-BD46-13C8-16FB-D983B96BB423}"/>
              </a:ext>
            </a:extLst>
          </p:cNvPr>
          <p:cNvPicPr>
            <a:picLocks noChangeAspect="1"/>
          </p:cNvPicPr>
          <p:nvPr/>
        </p:nvPicPr>
        <p:blipFill>
          <a:blip r:embed="rId3"/>
          <a:stretch>
            <a:fillRect/>
          </a:stretch>
        </p:blipFill>
        <p:spPr>
          <a:xfrm>
            <a:off x="1" y="881892"/>
            <a:ext cx="2651760" cy="5486400"/>
          </a:xfrm>
          <a:prstGeom prst="rect">
            <a:avLst/>
          </a:prstGeom>
        </p:spPr>
      </p:pic>
      <p:sp>
        <p:nvSpPr>
          <p:cNvPr id="11" name="TextBox 10">
            <a:extLst>
              <a:ext uri="{FF2B5EF4-FFF2-40B4-BE49-F238E27FC236}">
                <a16:creationId xmlns:a16="http://schemas.microsoft.com/office/drawing/2014/main" id="{4CA4A87F-A540-4460-AB8F-C3B4C94C9E35}"/>
              </a:ext>
            </a:extLst>
          </p:cNvPr>
          <p:cNvSpPr txBox="1"/>
          <p:nvPr/>
        </p:nvSpPr>
        <p:spPr>
          <a:xfrm>
            <a:off x="2651760" y="881893"/>
            <a:ext cx="6654800" cy="5094215"/>
          </a:xfrm>
          <a:prstGeom prst="rect">
            <a:avLst/>
          </a:prstGeom>
          <a:noFill/>
        </p:spPr>
        <p:txBody>
          <a:bodyPr wrap="square">
            <a:spAutoFit/>
          </a:bodyPr>
          <a:lstStyle/>
          <a:p>
            <a:pPr algn="l"/>
            <a:r>
              <a:rPr lang="en-US" sz="1600" b="1" dirty="0"/>
              <a:t>General premise: </a:t>
            </a:r>
            <a:r>
              <a:rPr lang="en-US" sz="1600" dirty="0"/>
              <a:t>Circle Area: </a:t>
            </a:r>
            <a:r>
              <a:rPr lang="en-US" sz="2000" dirty="0">
                <a:solidFill>
                  <a:srgbClr val="202124"/>
                </a:solidFill>
                <a:effectLst/>
                <a:latin typeface="STIXGeneral"/>
              </a:rPr>
              <a:t>A = </a:t>
            </a:r>
            <a:r>
              <a:rPr lang="el-GR" sz="2000" dirty="0">
                <a:solidFill>
                  <a:srgbClr val="202124"/>
                </a:solidFill>
                <a:effectLst/>
                <a:latin typeface="STIXGeneral"/>
              </a:rPr>
              <a:t>π</a:t>
            </a:r>
            <a:r>
              <a:rPr lang="en-US" sz="2000" dirty="0" err="1">
                <a:solidFill>
                  <a:srgbClr val="202124"/>
                </a:solidFill>
                <a:effectLst/>
                <a:latin typeface="STIXGeneral"/>
              </a:rPr>
              <a:t>r</a:t>
            </a:r>
            <a:r>
              <a:rPr lang="en-US" sz="2000" baseline="30000" dirty="0" err="1">
                <a:solidFill>
                  <a:srgbClr val="202124"/>
                </a:solidFill>
                <a:effectLst/>
                <a:latin typeface="STIXGeneral"/>
              </a:rPr>
              <a:t>2</a:t>
            </a:r>
            <a:r>
              <a:rPr lang="en-US" sz="2000" baseline="30000" dirty="0">
                <a:solidFill>
                  <a:srgbClr val="202124"/>
                </a:solidFill>
                <a:latin typeface="STIXGeneral"/>
              </a:rPr>
              <a:t> </a:t>
            </a:r>
          </a:p>
          <a:p>
            <a:pPr algn="l"/>
            <a:r>
              <a:rPr lang="en-US" sz="1600" dirty="0"/>
              <a:t>                                                  (</a:t>
            </a:r>
            <a:r>
              <a:rPr lang="el-GR" sz="2000" dirty="0">
                <a:solidFill>
                  <a:srgbClr val="202124"/>
                </a:solidFill>
                <a:latin typeface="STIXGeneral"/>
              </a:rPr>
              <a:t>π</a:t>
            </a:r>
            <a:r>
              <a:rPr lang="en-US" sz="1600" dirty="0"/>
              <a:t> = 3.1415926) </a:t>
            </a:r>
          </a:p>
          <a:p>
            <a:pPr>
              <a:lnSpc>
                <a:spcPct val="150000"/>
              </a:lnSpc>
            </a:pPr>
            <a:r>
              <a:rPr lang="en-US" sz="1600" b="1" dirty="0"/>
              <a:t>Specific premise 1: </a:t>
            </a:r>
            <a:r>
              <a:rPr lang="en-US" sz="1600" dirty="0"/>
              <a:t>I ordered a 9-inch pizza. (r = 9 inches)</a:t>
            </a:r>
          </a:p>
          <a:p>
            <a:pPr>
              <a:lnSpc>
                <a:spcPct val="150000"/>
              </a:lnSpc>
            </a:pPr>
            <a:r>
              <a:rPr lang="en-US" sz="1600" b="1" dirty="0"/>
              <a:t>Sub-conclusion 1: </a:t>
            </a:r>
            <a:r>
              <a:rPr lang="en-US" sz="1600" dirty="0"/>
              <a:t>So, a 9-inch circle area = 63.62 </a:t>
            </a:r>
            <a:r>
              <a:rPr lang="en-US" sz="1600" dirty="0" err="1"/>
              <a:t>sq.in</a:t>
            </a:r>
            <a:endParaRPr lang="en-US" sz="1600" dirty="0"/>
          </a:p>
          <a:p>
            <a:pPr>
              <a:lnSpc>
                <a:spcPct val="150000"/>
              </a:lnSpc>
            </a:pPr>
            <a:endParaRPr lang="en-US" sz="1600" b="1" dirty="0"/>
          </a:p>
          <a:p>
            <a:pPr>
              <a:lnSpc>
                <a:spcPct val="150000"/>
              </a:lnSpc>
            </a:pPr>
            <a:r>
              <a:rPr lang="en-US" sz="1600" b="1" dirty="0"/>
              <a:t>Specific premise 2</a:t>
            </a:r>
            <a:r>
              <a:rPr lang="en-US" sz="1600" dirty="0"/>
              <a:t>: The waiter gave me two 5-inch pizzas (r = 5 inches).</a:t>
            </a:r>
          </a:p>
          <a:p>
            <a:pPr>
              <a:lnSpc>
                <a:spcPct val="150000"/>
              </a:lnSpc>
            </a:pPr>
            <a:r>
              <a:rPr lang="en-US" sz="1600" b="1" dirty="0"/>
              <a:t>Sub-conclusion 2: </a:t>
            </a:r>
            <a:r>
              <a:rPr lang="en-US" sz="1600" dirty="0"/>
              <a:t>So, a 5-inch pizzas = 19.63 </a:t>
            </a:r>
            <a:r>
              <a:rPr lang="en-US" sz="1600" dirty="0" err="1"/>
              <a:t>sq.in</a:t>
            </a:r>
            <a:endParaRPr lang="en-US" sz="1600" dirty="0"/>
          </a:p>
          <a:p>
            <a:pPr>
              <a:lnSpc>
                <a:spcPct val="150000"/>
              </a:lnSpc>
            </a:pPr>
            <a:r>
              <a:rPr lang="en-US" sz="1600" b="1" dirty="0"/>
              <a:t>Sub-conclusion 3: </a:t>
            </a:r>
            <a:r>
              <a:rPr lang="en-US" sz="1600" dirty="0"/>
              <a:t>three 5-inch pizzas = 19.63 </a:t>
            </a:r>
            <a:r>
              <a:rPr lang="en-US" sz="1600" dirty="0" err="1"/>
              <a:t>sq.in</a:t>
            </a:r>
            <a:r>
              <a:rPr lang="en-US" sz="1600" dirty="0"/>
              <a:t> *3 = 58.89 </a:t>
            </a:r>
            <a:r>
              <a:rPr lang="en-US" sz="1600" dirty="0" err="1"/>
              <a:t>sq.in</a:t>
            </a:r>
            <a:r>
              <a:rPr lang="en-US" sz="1600" dirty="0"/>
              <a:t> </a:t>
            </a:r>
          </a:p>
          <a:p>
            <a:pPr>
              <a:lnSpc>
                <a:spcPct val="150000"/>
              </a:lnSpc>
            </a:pPr>
            <a:endParaRPr lang="en-US" sz="1600" b="1" dirty="0"/>
          </a:p>
          <a:p>
            <a:pPr>
              <a:lnSpc>
                <a:spcPct val="150000"/>
              </a:lnSpc>
            </a:pPr>
            <a:r>
              <a:rPr lang="en-US" sz="1600" b="1" dirty="0"/>
              <a:t>Main conclusion</a:t>
            </a:r>
            <a:r>
              <a:rPr lang="en-US" sz="1600" b="1" dirty="0">
                <a:sym typeface="Wingdings" panose="05000000000000000000" pitchFamily="2" charset="2"/>
              </a:rPr>
              <a:t>: </a:t>
            </a:r>
            <a:r>
              <a:rPr lang="en-US" sz="1600" dirty="0"/>
              <a:t>58.89 </a:t>
            </a:r>
            <a:r>
              <a:rPr lang="en-US" sz="1600" dirty="0" err="1"/>
              <a:t>sq.in</a:t>
            </a:r>
            <a:r>
              <a:rPr lang="en-US" sz="1600" dirty="0"/>
              <a:t> (5-inch circle area*3) &lt; 63/62 </a:t>
            </a:r>
            <a:r>
              <a:rPr lang="en-US" sz="1600" dirty="0" err="1"/>
              <a:t>sq.in</a:t>
            </a:r>
            <a:r>
              <a:rPr lang="en-US" sz="1600" dirty="0"/>
              <a:t> (9-inch circle area) </a:t>
            </a:r>
          </a:p>
          <a:p>
            <a:pPr>
              <a:lnSpc>
                <a:spcPct val="150000"/>
              </a:lnSpc>
            </a:pPr>
            <a:r>
              <a:rPr lang="en-US" sz="1600" b="1" dirty="0">
                <a:sym typeface="Wingdings" panose="05000000000000000000" pitchFamily="2" charset="2"/>
              </a:rPr>
              <a:t></a:t>
            </a:r>
            <a:r>
              <a:rPr lang="en-US" sz="1600" dirty="0"/>
              <a:t> I still lose out even if given three 5-inch pizzas. </a:t>
            </a:r>
          </a:p>
          <a:p>
            <a:pPr>
              <a:lnSpc>
                <a:spcPct val="150000"/>
              </a:lnSpc>
            </a:pPr>
            <a:r>
              <a:rPr lang="en-US" sz="1600" b="1" dirty="0"/>
              <a:t>Argument pattern: </a:t>
            </a:r>
            <a:r>
              <a:rPr lang="en-US" altLang="en-US" b="1" dirty="0"/>
              <a:t>Argument based on mathematics</a:t>
            </a:r>
            <a:r>
              <a:rPr lang="en-US" b="1" dirty="0"/>
              <a:t> </a:t>
            </a:r>
          </a:p>
        </p:txBody>
      </p:sp>
      <p:sp>
        <p:nvSpPr>
          <p:cNvPr id="14" name="Title 1">
            <a:extLst>
              <a:ext uri="{FF2B5EF4-FFF2-40B4-BE49-F238E27FC236}">
                <a16:creationId xmlns:a16="http://schemas.microsoft.com/office/drawing/2014/main" id="{6DA42D97-80E0-446B-BD16-368914BB76C4}"/>
              </a:ext>
            </a:extLst>
          </p:cNvPr>
          <p:cNvSpPr>
            <a:spLocks noGrp="1"/>
          </p:cNvSpPr>
          <p:nvPr>
            <p:ph type="title"/>
          </p:nvPr>
        </p:nvSpPr>
        <p:spPr>
          <a:xfrm>
            <a:off x="152400" y="228600"/>
            <a:ext cx="8229600" cy="304800"/>
          </a:xfrm>
        </p:spPr>
        <p:txBody>
          <a:bodyPr/>
          <a:lstStyle/>
          <a:p>
            <a:r>
              <a:rPr lang="vi-VN" altLang="en-US" sz="2000" i="0" dirty="0"/>
              <a:t>Task </a:t>
            </a:r>
            <a:r>
              <a:rPr lang="en-US" altLang="en-US" sz="2000" i="0" dirty="0"/>
              <a:t>3</a:t>
            </a:r>
            <a:r>
              <a:rPr lang="vi-VN" altLang="en-US" sz="2000" i="0" dirty="0"/>
              <a:t>: Make an argument based on the clue</a:t>
            </a:r>
            <a:r>
              <a:rPr lang="en-US" altLang="en-US" sz="2000" i="0" dirty="0"/>
              <a:t> (suggestion)</a:t>
            </a:r>
          </a:p>
        </p:txBody>
      </p:sp>
      <p:sp>
        <p:nvSpPr>
          <p:cNvPr id="2" name="TextBox 1">
            <a:extLst>
              <a:ext uri="{FF2B5EF4-FFF2-40B4-BE49-F238E27FC236}">
                <a16:creationId xmlns:a16="http://schemas.microsoft.com/office/drawing/2014/main" id="{4409F217-F93B-4A57-8B17-B0F35C9634BB}"/>
              </a:ext>
            </a:extLst>
          </p:cNvPr>
          <p:cNvSpPr txBox="1"/>
          <p:nvPr/>
        </p:nvSpPr>
        <p:spPr>
          <a:xfrm>
            <a:off x="2809673" y="5976107"/>
            <a:ext cx="6183720" cy="646331"/>
          </a:xfrm>
          <a:prstGeom prst="rect">
            <a:avLst/>
          </a:prstGeom>
          <a:noFill/>
        </p:spPr>
        <p:txBody>
          <a:bodyPr wrap="square" rtlCol="0">
            <a:spAutoFit/>
          </a:bodyPr>
          <a:lstStyle/>
          <a:p>
            <a:r>
              <a:rPr lang="en-US" sz="1800" b="1" dirty="0"/>
              <a:t>Assumption: </a:t>
            </a:r>
            <a:r>
              <a:rPr lang="en-US" sz="1800" dirty="0"/>
              <a:t>All the pizzas are of the same quality (topping, volume, etc.)</a:t>
            </a:r>
            <a:endParaRPr lang="en-US" dirty="0"/>
          </a:p>
        </p:txBody>
      </p:sp>
    </p:spTree>
    <p:extLst>
      <p:ext uri="{BB962C8B-B14F-4D97-AF65-F5344CB8AC3E}">
        <p14:creationId xmlns:p14="http://schemas.microsoft.com/office/powerpoint/2010/main" val="1695126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7"/>
          <p:cNvSpPr txBox="1">
            <a:spLocks noGrp="1"/>
          </p:cNvSpPr>
          <p:nvPr>
            <p:ph type="title"/>
          </p:nvPr>
        </p:nvSpPr>
        <p:spPr>
          <a:xfrm>
            <a:off x="152400" y="228600"/>
            <a:ext cx="8229600" cy="304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400" i="0"/>
              <a:t>Task 5: Make an argument based on the clue</a:t>
            </a:r>
            <a:endParaRPr sz="2400" i="0"/>
          </a:p>
        </p:txBody>
      </p:sp>
      <p:sp>
        <p:nvSpPr>
          <p:cNvPr id="276" name="Google Shape;276;p7"/>
          <p:cNvSpPr txBox="1"/>
          <p:nvPr/>
        </p:nvSpPr>
        <p:spPr>
          <a:xfrm>
            <a:off x="299730" y="1531264"/>
            <a:ext cx="4500870" cy="397027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400" b="1" dirty="0">
                <a:solidFill>
                  <a:schemeClr val="dk1"/>
                </a:solidFill>
                <a:latin typeface="Arial"/>
                <a:ea typeface="Arial"/>
                <a:cs typeface="Arial"/>
                <a:sym typeface="Arial"/>
              </a:rPr>
              <a:t>Premise 1: </a:t>
            </a:r>
            <a:r>
              <a:rPr lang="en-US" sz="1400" dirty="0">
                <a:solidFill>
                  <a:schemeClr val="dk1"/>
                </a:solidFill>
                <a:latin typeface="Arial"/>
                <a:ea typeface="Arial"/>
                <a:cs typeface="Arial"/>
                <a:sym typeface="Arial"/>
              </a:rPr>
              <a:t>Discount 10% when going with a former partner. (General premise)</a:t>
            </a:r>
            <a:endParaRPr dirty="0"/>
          </a:p>
          <a:p>
            <a:pPr marL="0" marR="0" lvl="0" indent="0" algn="l" rtl="0">
              <a:lnSpc>
                <a:spcPct val="150000"/>
              </a:lnSpc>
              <a:spcBef>
                <a:spcPts val="0"/>
              </a:spcBef>
              <a:spcAft>
                <a:spcPts val="0"/>
              </a:spcAft>
              <a:buNone/>
            </a:pPr>
            <a:r>
              <a:rPr lang="en-US" sz="1400" b="1" dirty="0">
                <a:solidFill>
                  <a:schemeClr val="dk1"/>
                </a:solidFill>
                <a:latin typeface="Arial"/>
                <a:ea typeface="Arial"/>
                <a:cs typeface="Arial"/>
                <a:sym typeface="Arial"/>
              </a:rPr>
              <a:t>Premise 2: </a:t>
            </a:r>
            <a:r>
              <a:rPr lang="en-US" sz="1400" dirty="0">
                <a:solidFill>
                  <a:schemeClr val="dk1"/>
                </a:solidFill>
                <a:latin typeface="Arial"/>
                <a:ea typeface="Arial"/>
                <a:cs typeface="Arial"/>
                <a:sym typeface="Arial"/>
              </a:rPr>
              <a:t>Discount 20% when going with partner and former partner. (General premise)</a:t>
            </a:r>
            <a:endParaRPr dirty="0"/>
          </a:p>
          <a:p>
            <a:pPr marL="0" marR="0" lvl="0" indent="0" algn="l" rtl="0">
              <a:lnSpc>
                <a:spcPct val="150000"/>
              </a:lnSpc>
              <a:spcBef>
                <a:spcPts val="0"/>
              </a:spcBef>
              <a:spcAft>
                <a:spcPts val="0"/>
              </a:spcAft>
              <a:buNone/>
            </a:pPr>
            <a:r>
              <a:rPr lang="en-US" sz="1400" b="1" dirty="0">
                <a:solidFill>
                  <a:schemeClr val="dk1"/>
                </a:solidFill>
                <a:latin typeface="Arial"/>
                <a:ea typeface="Arial"/>
                <a:cs typeface="Arial"/>
                <a:sym typeface="Arial"/>
              </a:rPr>
              <a:t>Premise 3:</a:t>
            </a:r>
            <a:r>
              <a:rPr lang="en-US" sz="1400" dirty="0">
                <a:solidFill>
                  <a:schemeClr val="dk1"/>
                </a:solidFill>
                <a:latin typeface="Arial"/>
                <a:ea typeface="Arial"/>
                <a:cs typeface="Arial"/>
                <a:sym typeface="Arial"/>
              </a:rPr>
              <a:t> A customer went to this establishment with 1 partner and 2 former partners. (Specific premise)</a:t>
            </a:r>
            <a:endParaRPr dirty="0"/>
          </a:p>
          <a:p>
            <a:pPr>
              <a:lnSpc>
                <a:spcPct val="150000"/>
              </a:lnSpc>
            </a:pPr>
            <a:r>
              <a:rPr lang="en-US" sz="1400" b="1" dirty="0">
                <a:solidFill>
                  <a:schemeClr val="dk1"/>
                </a:solidFill>
                <a:latin typeface="Arial"/>
                <a:ea typeface="Arial"/>
                <a:cs typeface="Arial"/>
                <a:sym typeface="Arial"/>
              </a:rPr>
              <a:t>Conclusion: </a:t>
            </a:r>
            <a:r>
              <a:rPr lang="en-US" sz="1400" dirty="0">
                <a:solidFill>
                  <a:schemeClr val="dk1"/>
                </a:solidFill>
                <a:highlight>
                  <a:srgbClr val="FFFF00"/>
                </a:highlight>
                <a:latin typeface="Arial"/>
                <a:ea typeface="Arial"/>
                <a:cs typeface="Arial"/>
                <a:sym typeface="Arial"/>
              </a:rPr>
              <a:t>Discount 30% when going with 1 partner and 2 former partners. </a:t>
            </a:r>
          </a:p>
          <a:p>
            <a:pPr>
              <a:lnSpc>
                <a:spcPct val="150000"/>
              </a:lnSpc>
            </a:pPr>
            <a:r>
              <a:rPr lang="en-US" b="1" dirty="0">
                <a:solidFill>
                  <a:schemeClr val="dk1"/>
                </a:solidFill>
              </a:rPr>
              <a:t>Assumption: </a:t>
            </a:r>
            <a:r>
              <a:rPr lang="en-US" dirty="0">
                <a:solidFill>
                  <a:schemeClr val="dk1"/>
                </a:solidFill>
                <a:highlight>
                  <a:srgbClr val="FFFF00"/>
                </a:highlight>
              </a:rPr>
              <a:t>The percentage of discount can be added together.</a:t>
            </a:r>
            <a:endParaRPr lang="en-US" b="1" dirty="0">
              <a:solidFill>
                <a:schemeClr val="dk1"/>
              </a:solidFill>
              <a:highlight>
                <a:srgbClr val="FFFF00"/>
              </a:highlight>
            </a:endParaRPr>
          </a:p>
          <a:p>
            <a:pPr marL="0" marR="0" lvl="0" indent="0" algn="l" rtl="0">
              <a:lnSpc>
                <a:spcPct val="150000"/>
              </a:lnSpc>
              <a:spcBef>
                <a:spcPts val="0"/>
              </a:spcBef>
              <a:spcAft>
                <a:spcPts val="0"/>
              </a:spcAft>
              <a:buNone/>
            </a:pPr>
            <a:r>
              <a:rPr lang="en-US" sz="1400" b="1" dirty="0">
                <a:solidFill>
                  <a:schemeClr val="dk1"/>
                </a:solidFill>
                <a:latin typeface="Arial"/>
                <a:ea typeface="Arial"/>
                <a:cs typeface="Arial"/>
                <a:sym typeface="Arial"/>
              </a:rPr>
              <a:t>Type of argument: </a:t>
            </a:r>
            <a:r>
              <a:rPr lang="en-US" sz="1400" dirty="0">
                <a:solidFill>
                  <a:schemeClr val="dk1"/>
                </a:solidFill>
                <a:latin typeface="Arial"/>
                <a:ea typeface="Arial"/>
                <a:cs typeface="Arial"/>
                <a:sym typeface="Arial"/>
              </a:rPr>
              <a:t>Deductive argument (Argument based on mathematics)</a:t>
            </a:r>
            <a:endParaRPr dirty="0"/>
          </a:p>
        </p:txBody>
      </p:sp>
      <p:pic>
        <p:nvPicPr>
          <p:cNvPr id="277" name="Google Shape;277;p7"/>
          <p:cNvPicPr preferRelativeResize="0"/>
          <p:nvPr/>
        </p:nvPicPr>
        <p:blipFill rotWithShape="1">
          <a:blip r:embed="rId3">
            <a:alphaModFix/>
          </a:blip>
          <a:srcRect/>
          <a:stretch/>
        </p:blipFill>
        <p:spPr>
          <a:xfrm>
            <a:off x="4917817" y="777758"/>
            <a:ext cx="3931215" cy="511421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7"/>
          <p:cNvSpPr txBox="1">
            <a:spLocks noGrp="1"/>
          </p:cNvSpPr>
          <p:nvPr>
            <p:ph type="title"/>
          </p:nvPr>
        </p:nvSpPr>
        <p:spPr>
          <a:xfrm>
            <a:off x="152400" y="228600"/>
            <a:ext cx="82296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vi-VN" sz="2400" i="0" dirty="0"/>
              <a:t>Task 4: Make an argument based on the clue</a:t>
            </a:r>
            <a:endParaRPr sz="2400" i="0" dirty="0"/>
          </a:p>
        </p:txBody>
      </p:sp>
      <p:pic>
        <p:nvPicPr>
          <p:cNvPr id="276" name="Google Shape;276;p7"/>
          <p:cNvPicPr preferRelativeResize="0"/>
          <p:nvPr/>
        </p:nvPicPr>
        <p:blipFill rotWithShape="1">
          <a:blip r:embed="rId3">
            <a:alphaModFix/>
          </a:blip>
          <a:srcRect/>
          <a:stretch/>
        </p:blipFill>
        <p:spPr>
          <a:xfrm>
            <a:off x="2348088" y="711200"/>
            <a:ext cx="3860800" cy="4030134"/>
          </a:xfrm>
          <a:prstGeom prst="rect">
            <a:avLst/>
          </a:prstGeom>
          <a:noFill/>
          <a:ln>
            <a:noFill/>
          </a:ln>
        </p:spPr>
      </p:pic>
      <p:sp>
        <p:nvSpPr>
          <p:cNvPr id="4" name="TextBox 3">
            <a:extLst>
              <a:ext uri="{FF2B5EF4-FFF2-40B4-BE49-F238E27FC236}">
                <a16:creationId xmlns:a16="http://schemas.microsoft.com/office/drawing/2014/main" id="{73C6CACD-D75F-AA80-0370-5B28E3DD7CC7}"/>
              </a:ext>
            </a:extLst>
          </p:cNvPr>
          <p:cNvSpPr txBox="1"/>
          <p:nvPr/>
        </p:nvSpPr>
        <p:spPr>
          <a:xfrm>
            <a:off x="405204" y="4981781"/>
            <a:ext cx="8362278" cy="1876219"/>
          </a:xfrm>
          <a:prstGeom prst="rect">
            <a:avLst/>
          </a:prstGeom>
          <a:noFill/>
        </p:spPr>
        <p:txBody>
          <a:bodyPr wrap="square">
            <a:spAutoFit/>
          </a:bodyPr>
          <a:lstStyle/>
          <a:p>
            <a:pPr marL="0" indent="0">
              <a:lnSpc>
                <a:spcPct val="120000"/>
              </a:lnSpc>
              <a:spcBef>
                <a:spcPts val="450"/>
              </a:spcBef>
              <a:buClr>
                <a:schemeClr val="dk1"/>
              </a:buClr>
              <a:buSzPct val="100000"/>
              <a:buNone/>
            </a:pPr>
            <a:r>
              <a:rPr lang="en-US" sz="1400" b="1" dirty="0" err="1"/>
              <a:t>P1</a:t>
            </a:r>
            <a:r>
              <a:rPr lang="en-US" sz="1400" b="1" dirty="0"/>
              <a:t>: </a:t>
            </a:r>
            <a:r>
              <a:rPr lang="en-US" sz="1400" dirty="0"/>
              <a:t>You can get a discount 5% if you go with your current lover.</a:t>
            </a:r>
            <a:endParaRPr lang="en-US" sz="1400" b="0" dirty="0"/>
          </a:p>
          <a:p>
            <a:pPr marL="0" indent="0">
              <a:lnSpc>
                <a:spcPct val="120000"/>
              </a:lnSpc>
              <a:spcBef>
                <a:spcPts val="450"/>
              </a:spcBef>
              <a:buClr>
                <a:schemeClr val="dk1"/>
              </a:buClr>
              <a:buSzPct val="100000"/>
              <a:buNone/>
            </a:pPr>
            <a:r>
              <a:rPr lang="en-US" sz="1400" b="1" dirty="0" err="1"/>
              <a:t>P2</a:t>
            </a:r>
            <a:r>
              <a:rPr lang="en-US" sz="1400" b="1" dirty="0"/>
              <a:t>: </a:t>
            </a:r>
            <a:r>
              <a:rPr lang="en-US" sz="1400" dirty="0"/>
              <a:t>You can get a discount 10% if you go with your ex-lover.</a:t>
            </a:r>
            <a:endParaRPr lang="en-US" sz="1400" b="0" dirty="0"/>
          </a:p>
          <a:p>
            <a:pPr marL="0" indent="0">
              <a:lnSpc>
                <a:spcPct val="120000"/>
              </a:lnSpc>
              <a:spcBef>
                <a:spcPts val="450"/>
              </a:spcBef>
              <a:buClr>
                <a:schemeClr val="dk1"/>
              </a:buClr>
              <a:buSzPct val="100000"/>
              <a:buNone/>
            </a:pPr>
            <a:r>
              <a:rPr lang="en-US" sz="1400" b="1" dirty="0" err="1"/>
              <a:t>P3</a:t>
            </a:r>
            <a:r>
              <a:rPr lang="en-US" sz="1400" b="1" dirty="0"/>
              <a:t>: </a:t>
            </a:r>
            <a:r>
              <a:rPr lang="en-US" sz="1400" dirty="0"/>
              <a:t>You can get a discount 20% if you go with both your current lover and ex-lover.</a:t>
            </a:r>
            <a:endParaRPr lang="en-US" sz="1400" b="0" dirty="0"/>
          </a:p>
          <a:p>
            <a:pPr marL="0" indent="0">
              <a:lnSpc>
                <a:spcPct val="120000"/>
              </a:lnSpc>
              <a:spcBef>
                <a:spcPts val="450"/>
              </a:spcBef>
              <a:buClr>
                <a:schemeClr val="dk1"/>
              </a:buClr>
              <a:buSzPct val="100000"/>
              <a:buNone/>
            </a:pPr>
            <a:r>
              <a:rPr lang="en-US" sz="1400" b="1" dirty="0"/>
              <a:t>Conclusion: </a:t>
            </a:r>
            <a:r>
              <a:rPr lang="en-US" sz="1400" dirty="0"/>
              <a:t>So, chances are that the more lovers you go with, the higher the discount you will get.</a:t>
            </a:r>
            <a:endParaRPr lang="en-US" sz="1400" b="0" dirty="0"/>
          </a:p>
          <a:p>
            <a:pPr marL="0" indent="0">
              <a:lnSpc>
                <a:spcPct val="120000"/>
              </a:lnSpc>
              <a:spcBef>
                <a:spcPts val="450"/>
              </a:spcBef>
              <a:buClr>
                <a:schemeClr val="dk1"/>
              </a:buClr>
              <a:buSzPct val="100000"/>
              <a:buNone/>
            </a:pPr>
            <a:br>
              <a:rPr lang="en-US" sz="1400" dirty="0"/>
            </a:br>
            <a:endParaRPr lang="en-US" sz="1400" dirty="0"/>
          </a:p>
        </p:txBody>
      </p:sp>
      <p:sp>
        <p:nvSpPr>
          <p:cNvPr id="3" name="TextBox 2">
            <a:extLst>
              <a:ext uri="{FF2B5EF4-FFF2-40B4-BE49-F238E27FC236}">
                <a16:creationId xmlns:a16="http://schemas.microsoft.com/office/drawing/2014/main" id="{D4B72779-869C-8F13-9AB6-F195DD78EC33}"/>
              </a:ext>
            </a:extLst>
          </p:cNvPr>
          <p:cNvSpPr txBox="1"/>
          <p:nvPr/>
        </p:nvSpPr>
        <p:spPr>
          <a:xfrm>
            <a:off x="405204" y="6321623"/>
            <a:ext cx="4572000" cy="307777"/>
          </a:xfrm>
          <a:prstGeom prst="rect">
            <a:avLst/>
          </a:prstGeom>
          <a:noFill/>
        </p:spPr>
        <p:txBody>
          <a:bodyPr wrap="square">
            <a:spAutoFit/>
          </a:bodyPr>
          <a:lstStyle/>
          <a:p>
            <a:r>
              <a:rPr lang="en-US" sz="1400" b="1" dirty="0"/>
              <a:t>Argument type: statistical argument</a:t>
            </a:r>
            <a:endParaRPr lang="en-US" dirty="0"/>
          </a:p>
        </p:txBody>
      </p:sp>
      <p:sp>
        <p:nvSpPr>
          <p:cNvPr id="2" name="TextBox 1">
            <a:extLst>
              <a:ext uri="{FF2B5EF4-FFF2-40B4-BE49-F238E27FC236}">
                <a16:creationId xmlns:a16="http://schemas.microsoft.com/office/drawing/2014/main" id="{EA20F4DF-C04A-6EA7-E635-876D59617319}"/>
              </a:ext>
            </a:extLst>
          </p:cNvPr>
          <p:cNvSpPr txBox="1"/>
          <p:nvPr/>
        </p:nvSpPr>
        <p:spPr>
          <a:xfrm>
            <a:off x="6471920" y="908235"/>
            <a:ext cx="2509520" cy="400110"/>
          </a:xfrm>
          <a:prstGeom prst="rect">
            <a:avLst/>
          </a:prstGeom>
          <a:noFill/>
        </p:spPr>
        <p:txBody>
          <a:bodyPr wrap="square" rtlCol="0">
            <a:spAutoFit/>
          </a:bodyPr>
          <a:lstStyle/>
          <a:p>
            <a:r>
              <a:rPr lang="en-US" sz="2000" b="1" dirty="0"/>
              <a:t>Sample argument</a:t>
            </a:r>
          </a:p>
        </p:txBody>
      </p:sp>
    </p:spTree>
    <p:extLst>
      <p:ext uri="{BB962C8B-B14F-4D97-AF65-F5344CB8AC3E}">
        <p14:creationId xmlns:p14="http://schemas.microsoft.com/office/powerpoint/2010/main" val="969983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7"/>
          <p:cNvSpPr txBox="1">
            <a:spLocks noGrp="1"/>
          </p:cNvSpPr>
          <p:nvPr>
            <p:ph type="title"/>
          </p:nvPr>
        </p:nvSpPr>
        <p:spPr>
          <a:xfrm>
            <a:off x="152400" y="228600"/>
            <a:ext cx="8229600" cy="304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vi-VN" sz="2400" i="0" dirty="0"/>
              <a:t>Task 4: Make an argument based on the clue</a:t>
            </a:r>
            <a:endParaRPr sz="2400" i="0" dirty="0"/>
          </a:p>
        </p:txBody>
      </p:sp>
      <p:pic>
        <p:nvPicPr>
          <p:cNvPr id="276" name="Google Shape;276;p7"/>
          <p:cNvPicPr preferRelativeResize="0"/>
          <p:nvPr/>
        </p:nvPicPr>
        <p:blipFill rotWithShape="1">
          <a:blip r:embed="rId3">
            <a:alphaModFix/>
          </a:blip>
          <a:srcRect/>
          <a:stretch/>
        </p:blipFill>
        <p:spPr>
          <a:xfrm>
            <a:off x="2348088" y="711200"/>
            <a:ext cx="3450284" cy="3720951"/>
          </a:xfrm>
          <a:prstGeom prst="rect">
            <a:avLst/>
          </a:prstGeom>
          <a:noFill/>
          <a:ln>
            <a:noFill/>
          </a:ln>
        </p:spPr>
      </p:pic>
      <p:sp>
        <p:nvSpPr>
          <p:cNvPr id="4" name="TextBox 3">
            <a:extLst>
              <a:ext uri="{FF2B5EF4-FFF2-40B4-BE49-F238E27FC236}">
                <a16:creationId xmlns:a16="http://schemas.microsoft.com/office/drawing/2014/main" id="{73C6CACD-D75F-AA80-0370-5B28E3DD7CC7}"/>
              </a:ext>
            </a:extLst>
          </p:cNvPr>
          <p:cNvSpPr txBox="1"/>
          <p:nvPr/>
        </p:nvSpPr>
        <p:spPr>
          <a:xfrm>
            <a:off x="152399" y="4609951"/>
            <a:ext cx="8421445" cy="2134752"/>
          </a:xfrm>
          <a:prstGeom prst="rect">
            <a:avLst/>
          </a:prstGeom>
          <a:noFill/>
        </p:spPr>
        <p:txBody>
          <a:bodyPr wrap="square">
            <a:spAutoFit/>
          </a:bodyPr>
          <a:lstStyle/>
          <a:p>
            <a:pPr marL="0" indent="0">
              <a:lnSpc>
                <a:spcPct val="120000"/>
              </a:lnSpc>
              <a:spcBef>
                <a:spcPts val="450"/>
              </a:spcBef>
              <a:buClr>
                <a:schemeClr val="dk1"/>
              </a:buClr>
              <a:buSzPct val="100000"/>
              <a:buNone/>
            </a:pPr>
            <a:r>
              <a:rPr lang="en-US" sz="1400" b="1" dirty="0" err="1"/>
              <a:t>P1</a:t>
            </a:r>
            <a:r>
              <a:rPr lang="en-US" sz="1400" b="1" dirty="0"/>
              <a:t>: </a:t>
            </a:r>
            <a:r>
              <a:rPr lang="en-US" sz="1400" dirty="0"/>
              <a:t>You can get a discount 5% if you go with your current lover.</a:t>
            </a:r>
            <a:endParaRPr lang="en-US" sz="1400" b="0" dirty="0"/>
          </a:p>
          <a:p>
            <a:pPr marL="0" indent="0">
              <a:lnSpc>
                <a:spcPct val="120000"/>
              </a:lnSpc>
              <a:spcBef>
                <a:spcPts val="450"/>
              </a:spcBef>
              <a:buClr>
                <a:schemeClr val="dk1"/>
              </a:buClr>
              <a:buSzPct val="100000"/>
              <a:buNone/>
            </a:pPr>
            <a:r>
              <a:rPr lang="en-US" sz="1400" b="1" dirty="0" err="1"/>
              <a:t>P2</a:t>
            </a:r>
            <a:r>
              <a:rPr lang="en-US" sz="1400" b="1" dirty="0"/>
              <a:t>: </a:t>
            </a:r>
            <a:r>
              <a:rPr lang="en-US" sz="1400" dirty="0"/>
              <a:t>You can get a discount 10% if you go with your ex-lover.</a:t>
            </a:r>
            <a:endParaRPr lang="en-US" sz="1400" b="0" dirty="0"/>
          </a:p>
          <a:p>
            <a:pPr marL="0" indent="0">
              <a:lnSpc>
                <a:spcPct val="120000"/>
              </a:lnSpc>
              <a:spcBef>
                <a:spcPts val="450"/>
              </a:spcBef>
              <a:buClr>
                <a:schemeClr val="dk1"/>
              </a:buClr>
              <a:buSzPct val="100000"/>
              <a:buNone/>
            </a:pPr>
            <a:r>
              <a:rPr lang="en-US" sz="1400" b="1" dirty="0" err="1"/>
              <a:t>P3</a:t>
            </a:r>
            <a:r>
              <a:rPr lang="en-US" sz="1400" b="1" dirty="0"/>
              <a:t>: </a:t>
            </a:r>
            <a:r>
              <a:rPr lang="en-US" sz="1400" dirty="0"/>
              <a:t>You can get a discount 20% if you go with both your current lover and ex-lover.</a:t>
            </a:r>
            <a:endParaRPr lang="en-US" sz="1400" b="0" dirty="0"/>
          </a:p>
          <a:p>
            <a:pPr marL="0" indent="0">
              <a:lnSpc>
                <a:spcPct val="120000"/>
              </a:lnSpc>
              <a:spcBef>
                <a:spcPts val="450"/>
              </a:spcBef>
              <a:buClr>
                <a:schemeClr val="dk1"/>
              </a:buClr>
              <a:buSzPct val="100000"/>
              <a:buNone/>
            </a:pPr>
            <a:r>
              <a:rPr lang="en-US" sz="1400" b="1" dirty="0"/>
              <a:t>Conclusion: </a:t>
            </a:r>
            <a:r>
              <a:rPr lang="en-US" sz="1400" dirty="0"/>
              <a:t>So, it’s logical to infer that if you go with both lovers, you’ll get an additional 5% discount than if you go with them respectively. </a:t>
            </a:r>
            <a:endParaRPr lang="en-US" sz="1400" b="0" dirty="0"/>
          </a:p>
          <a:p>
            <a:pPr marL="0" indent="0">
              <a:lnSpc>
                <a:spcPct val="120000"/>
              </a:lnSpc>
              <a:spcBef>
                <a:spcPts val="450"/>
              </a:spcBef>
              <a:buClr>
                <a:schemeClr val="dk1"/>
              </a:buClr>
              <a:buSzPct val="100000"/>
              <a:buNone/>
            </a:pPr>
            <a:br>
              <a:rPr lang="en-US" sz="1400" dirty="0"/>
            </a:br>
            <a:endParaRPr lang="en-US" sz="1400" dirty="0"/>
          </a:p>
        </p:txBody>
      </p:sp>
      <p:sp>
        <p:nvSpPr>
          <p:cNvPr id="6" name="TextBox 5">
            <a:extLst>
              <a:ext uri="{FF2B5EF4-FFF2-40B4-BE49-F238E27FC236}">
                <a16:creationId xmlns:a16="http://schemas.microsoft.com/office/drawing/2014/main" id="{626CF56B-26EE-C1F5-3048-1E588D196E02}"/>
              </a:ext>
            </a:extLst>
          </p:cNvPr>
          <p:cNvSpPr txBox="1"/>
          <p:nvPr/>
        </p:nvSpPr>
        <p:spPr>
          <a:xfrm>
            <a:off x="176836" y="6321623"/>
            <a:ext cx="4690334" cy="307777"/>
          </a:xfrm>
          <a:prstGeom prst="rect">
            <a:avLst/>
          </a:prstGeom>
          <a:noFill/>
        </p:spPr>
        <p:txBody>
          <a:bodyPr wrap="square">
            <a:spAutoFit/>
          </a:bodyPr>
          <a:lstStyle/>
          <a:p>
            <a:r>
              <a:rPr lang="en-US" sz="1400" b="1" dirty="0"/>
              <a:t>Argument type: mathematical argument</a:t>
            </a:r>
            <a:endParaRPr lang="en-US" dirty="0"/>
          </a:p>
        </p:txBody>
      </p:sp>
      <p:sp>
        <p:nvSpPr>
          <p:cNvPr id="2" name="TextBox 1">
            <a:extLst>
              <a:ext uri="{FF2B5EF4-FFF2-40B4-BE49-F238E27FC236}">
                <a16:creationId xmlns:a16="http://schemas.microsoft.com/office/drawing/2014/main" id="{9E5459ED-5E0D-4DF6-CF6E-1EBCAB75627D}"/>
              </a:ext>
            </a:extLst>
          </p:cNvPr>
          <p:cNvSpPr txBox="1"/>
          <p:nvPr/>
        </p:nvSpPr>
        <p:spPr>
          <a:xfrm>
            <a:off x="6471920" y="908235"/>
            <a:ext cx="2509520" cy="400110"/>
          </a:xfrm>
          <a:prstGeom prst="rect">
            <a:avLst/>
          </a:prstGeom>
          <a:noFill/>
        </p:spPr>
        <p:txBody>
          <a:bodyPr wrap="square" rtlCol="0">
            <a:spAutoFit/>
          </a:bodyPr>
          <a:lstStyle/>
          <a:p>
            <a:r>
              <a:rPr lang="en-US" sz="2000" b="1" dirty="0"/>
              <a:t>Sample argument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theme/theme1.xml><?xml version="1.0" encoding="utf-8"?>
<a:theme xmlns:a="http://schemas.openxmlformats.org/drawingml/2006/main" name="400TGp_globalcity_light_ani">
  <a:themeElements>
    <a:clrScheme name="400TGp_globalcity_light_ani 3">
      <a:dk1>
        <a:srgbClr val="080808"/>
      </a:dk1>
      <a:lt1>
        <a:srgbClr val="FFFFFF"/>
      </a:lt1>
      <a:dk2>
        <a:srgbClr val="A59A55"/>
      </a:dk2>
      <a:lt2>
        <a:srgbClr val="DDDDDD"/>
      </a:lt2>
      <a:accent1>
        <a:srgbClr val="4AB1E4"/>
      </a:accent1>
      <a:accent2>
        <a:srgbClr val="8F038F"/>
      </a:accent2>
      <a:accent3>
        <a:srgbClr val="FFFFFF"/>
      </a:accent3>
      <a:accent4>
        <a:srgbClr val="060606"/>
      </a:accent4>
      <a:accent5>
        <a:srgbClr val="B1D5EF"/>
      </a:accent5>
      <a:accent6>
        <a:srgbClr val="810281"/>
      </a:accent6>
      <a:hlink>
        <a:srgbClr val="F77A1D"/>
      </a:hlink>
      <a:folHlink>
        <a:srgbClr val="5BBE4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2024</TotalTime>
  <Words>5848</Words>
  <Application>Microsoft Office PowerPoint</Application>
  <PresentationFormat>On-screen Show (4:3)</PresentationFormat>
  <Paragraphs>532</Paragraphs>
  <Slides>50</Slides>
  <Notes>47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50</vt:i4>
      </vt:variant>
    </vt:vector>
  </HeadingPairs>
  <TitlesOfParts>
    <vt:vector size="59" baseType="lpstr">
      <vt:lpstr>Arial</vt:lpstr>
      <vt:lpstr>Calibri</vt:lpstr>
      <vt:lpstr>Lucida Sans</vt:lpstr>
      <vt:lpstr>Noto Sans Symbols</vt:lpstr>
      <vt:lpstr>STIXGeneral</vt:lpstr>
      <vt:lpstr>Times New Roman</vt:lpstr>
      <vt:lpstr>Verdana</vt:lpstr>
      <vt:lpstr>Wingdings</vt:lpstr>
      <vt:lpstr>400TGp_globalcity_light_ani</vt:lpstr>
      <vt:lpstr>INDUCTIVE PATTERNS </vt:lpstr>
      <vt:lpstr>Assignment - Chapter 3</vt:lpstr>
      <vt:lpstr>Task 1: Make an argument based on the clue</vt:lpstr>
      <vt:lpstr>Task 1: Make an argument based on the clue - Suggestion</vt:lpstr>
      <vt:lpstr>Task 2: Make an argument based on the clue</vt:lpstr>
      <vt:lpstr>Task 3: Make an argument based on the clue (suggestion)</vt:lpstr>
      <vt:lpstr>Task 5: Make an argument based on the clue</vt:lpstr>
      <vt:lpstr>Task 4: Make an argument based on the clue</vt:lpstr>
      <vt:lpstr>Task 4: Make an argument based on the clue</vt:lpstr>
      <vt:lpstr>Task 6: Make an argument based on YOUR clue</vt:lpstr>
      <vt:lpstr>Task 6: Make an argument based on YOUR clue</vt:lpstr>
      <vt:lpstr>PowerPoint Presentation</vt:lpstr>
      <vt:lpstr>Lengthy answer</vt:lpstr>
      <vt:lpstr>Smart answer</vt:lpstr>
      <vt:lpstr>PowerPoint Presentation</vt:lpstr>
      <vt:lpstr>   CHAPTERS 3 + 11  Inductive Reasoning   </vt:lpstr>
      <vt:lpstr>REVIEW: COMMON PATTERNS OF INDUCTIVE REASONING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Review: Tips to achieve inductive strength</vt:lpstr>
      <vt:lpstr>PowerPoint Presentation</vt:lpstr>
      <vt:lpstr>PowerPoint Presentation</vt:lpstr>
      <vt:lpstr>PowerPoint Presentation</vt:lpstr>
      <vt:lpstr>PowerPoint Presentation</vt:lpstr>
      <vt:lpstr>MCQ PRACTICE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Evaluate these inductive arguments  with critical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INDUCTIVE PATTERNS</dc:title>
  <dc:creator>Đỗ Thị Diệu Ngọc</dc:creator>
  <cp:lastModifiedBy>Do Thi Dieu Ngoc</cp:lastModifiedBy>
  <cp:revision>58</cp:revision>
  <dcterms:created xsi:type="dcterms:W3CDTF">2012-08-17T22:58:34Z</dcterms:created>
  <dcterms:modified xsi:type="dcterms:W3CDTF">2024-03-18T01:50:40Z</dcterms:modified>
</cp:coreProperties>
</file>